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1" r:id="rId7"/>
    <p:sldId id="257" r:id="rId8"/>
    <p:sldId id="258" r:id="rId9"/>
    <p:sldId id="259" r:id="rId10"/>
    <p:sldId id="26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17" name="16 Marcador de pie de página"/>
          <p:cNvSpPr>
            <a:spLocks noGrp="1"/>
          </p:cNvSpPr>
          <p:nvPr>
            <p:ph type="ftr" sz="quarter" idx="11"/>
          </p:nvPr>
        </p:nvSpPr>
        <p:spPr/>
        <p:txBody>
          <a:bodyPr/>
          <a:lstStyle>
            <a:extLst/>
          </a:lstStyle>
          <a:p>
            <a:endParaRPr lang="en-US"/>
          </a:p>
        </p:txBody>
      </p:sp>
      <p:sp>
        <p:nvSpPr>
          <p:cNvPr id="29" name="28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0263F22-708C-4CDB-BEFF-797FB0917E58}" type="datetimeFigureOut">
              <a:rPr lang="en-US" smtClean="0"/>
              <a:pPr/>
              <a:t>7/4/2014</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40263F22-708C-4CDB-BEFF-797FB0917E58}" type="datetimeFigureOut">
              <a:rPr lang="en-US" smtClean="0"/>
              <a:pPr/>
              <a:t>7/4/2014</a:t>
            </a:fld>
            <a:endParaRPr lang="en-U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n-U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CD81B449-6BC8-457F-9DF0-F55E82D744DF}" type="slidenum">
              <a:rPr lang="en-US" smtClean="0"/>
              <a:pPr/>
              <a:t>‹Nº›</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6000" b="-6000"/>
          </a:stretch>
        </a:blipFill>
        <a:effectLst/>
      </p:bgPr>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0263F22-708C-4CDB-BEFF-797FB0917E58}" type="datetimeFigureOut">
              <a:rPr lang="en-US" smtClean="0"/>
              <a:pPr/>
              <a:t>7/4/2014</a:t>
            </a:fld>
            <a:endParaRPr lang="en-U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D81B449-6BC8-457F-9DF0-F55E82D744DF}"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co/url?sa=i&amp;rct=j&amp;q=&amp;esrc=s&amp;frm=1&amp;source=images&amp;cd=&amp;cad=rja&amp;uact=8&amp;docid=3l62DXoxijOZUM&amp;tbnid=fsDRyzgJ5IZyhM:&amp;ved=0CAUQjRw&amp;url=http://blog.buzzintown.com/2013/06/world-environment-day-spl-how-to-save-the-environment/&amp;ei=4uikU_L2M6ugsAS7yoGwBg&amp;bvm=bv.69411363,d.cWc&amp;psig=AFQjCNF2f9LizgkbozXJ75HApmp2yKVE1A&amp;ust=140340283980944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co/url?sa=i&amp;rct=j&amp;q=&amp;esrc=s&amp;frm=1&amp;source=images&amp;cd=&amp;cad=rja&amp;uact=8&amp;docid=Ug_hcm5cjZpRuM&amp;tbnid=Xj2Rx2uXWjr_VM:&amp;ved=0CAUQjRw&amp;url=http%3A%2F%2Fbilogia4geovanniescobar523.blogspot.com%2F2012%2F05%2Fpractica-no3-ecosistemas.html&amp;ei=7GK3U5KSIM3lsASn94DgAw&amp;bvm=bv.70138588,d.cWc&amp;psig=AFQjCNHdnFj7wuZjRAby4OH9rkZe3yVi_A&amp;ust=14046136183226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co/url?sa=i&amp;rct=j&amp;q=&amp;esrc=s&amp;frm=1&amp;source=images&amp;cd=&amp;cad=rja&amp;uact=8&amp;docid=z9Gho2haM_k00M&amp;tbnid=6XKu9jYeCl56xM:&amp;ved=0CAUQjRw&amp;url=http://www.agr.state.il.us/environment/&amp;ei=leqkU8PHD8ilsASiloG4Dg&amp;bvm=bv.69411363,d.cWc&amp;psig=AFQjCNGqfwRItCh0mRMhaO66_Y5OQukStQ&amp;ust=140340327629272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co/url?sa=i&amp;rct=j&amp;q=&amp;esrc=s&amp;frm=1&amp;source=images&amp;cd=&amp;cad=rja&amp;uact=8&amp;docid=Mbo_dLqRLEKZHM&amp;tbnid=rSJEdtUrzyvyVM:&amp;ved=0CAUQjRw&amp;url=http://www.minambiente.gov.co/contenido/contenido.aspx?catID=1094&amp;conID=6990&amp;ei=Uu6kU4_nB9PRsAT2nIHwDg&amp;bvm=bv.69411363,d.cWc&amp;psig=AFQjCNFR29wKrDF6kNjhmsxCc49WTkUb0A&amp;ust=14034040583937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Natural_environment" TargetMode="External"/><Relationship Id="rId2" Type="http://schemas.openxmlformats.org/officeDocument/2006/relationships/hyperlink" Target="http://en.wikipedia.org/wiki/Biological"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google.com.co/url?sa=i&amp;rct=j&amp;q=&amp;esrc=s&amp;frm=1&amp;source=images&amp;cd=&amp;cad=rja&amp;uact=8&amp;docid=EWVpwjcarvrgRM&amp;tbnid=fBgH7cpRW1Tr8M:&amp;ved=0CAUQjRw&amp;url=http%3A%2F%2Ftierradeculturas.blogspot.com%2F2012%2F11%2Fecosystems.html&amp;ei=6Ve3U7PyKImusASVooCoBA&amp;bvm=bv.70138588,d.cWc&amp;psig=AFQjCNHvysJJmIZJvfWgEgLs5G7lGs1W9Q&amp;ust=1404610905360725" TargetMode="External"/><Relationship Id="rId4" Type="http://schemas.openxmlformats.org/officeDocument/2006/relationships/hyperlink" Target="http://en.wikipedia.org/wiki/Organism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co/url?sa=i&amp;rct=j&amp;q=&amp;esrc=s&amp;frm=1&amp;source=images&amp;cd=&amp;cad=rja&amp;uact=8&amp;docid=GGEoP9mxX2C3jM&amp;tbnid=W4umpG8u2L1LvM:&amp;ved=0CAUQjRw&amp;url=http%3A%2F%2Fwww.nbcnews.com%2Fid%2F15747502%2Fns%2Fus_news-environment%2Ft%2Ffewer-polar-bear-cubs-surviving-study-finds%2F&amp;ei=s1y3U6jTOc_NsQTI2IHYBQ&amp;bvm=bv.70138588,d.cWc&amp;psig=AFQjCNHdJxe8lgQRh27V9nPl6x16J4Nj4A&amp;ust=140461213050905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co/url?sa=i&amp;rct=j&amp;q=&amp;esrc=s&amp;frm=1&amp;source=images&amp;cd=&amp;cad=rja&amp;uact=8&amp;docid=9_cMHJaKJ-9LjM&amp;tbnid=UMpspeOOTW2TjM:&amp;ved=0CAUQjRw&amp;url=http%3A%2F%2Ffunny-pictures.picphotos.net%2Fabiotic-factors-in-temperate-grasslands-page-2-abiotic-factors-in%2Fupload.wikimedia.org*wikipedia*commons*6*6c*Kew_Gardens_Temperate_House_-_Sept_2008-2.jpg%2F&amp;ei=gmC3U9-fFdSnsQSQ9IH4BA&amp;bvm=bv.70138588,d.cWc&amp;psig=AFQjCNH-XQB3hbWa-aTIvF5T499JSensiA&amp;ust=14046129536923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co/url?sa=i&amp;rct=j&amp;q=&amp;esrc=s&amp;frm=1&amp;source=images&amp;cd=&amp;cad=rja&amp;uact=8&amp;docid=mPf3GSbB0S6ZAM&amp;tbnid=yuVSuouYPykt7M:&amp;ved=0CAUQjRw&amp;url=http%3A%2F%2Fwww.curriculumenlineamineduc.cl%2F605%2Fw3-propertyvalue-70510.html&amp;ei=kmK3U_CbM6jhsATZ24C4Bg&amp;bvm=bv.70138588,d.cWc&amp;psig=AFQjCNHdnFj7wuZjRAby4OH9rkZe3yVi_A&amp;ust=14046136183226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1052736"/>
            <a:ext cx="7772400" cy="1292736"/>
          </a:xfrm>
        </p:spPr>
        <p:txBody>
          <a:bodyPr>
            <a:normAutofit/>
          </a:bodyPr>
          <a:lstStyle/>
          <a:p>
            <a:pPr algn="ctr"/>
            <a:r>
              <a:rPr lang="es-CO" sz="7200" b="1" dirty="0" smtClean="0">
                <a:latin typeface="Footlight MT Light" pitchFamily="18" charset="0"/>
              </a:rPr>
              <a:t>ENVIRONMENT</a:t>
            </a:r>
            <a:endParaRPr lang="en-US" sz="7200" b="1" dirty="0">
              <a:latin typeface="Footlight MT Light" pitchFamily="18" charset="0"/>
            </a:endParaRPr>
          </a:p>
        </p:txBody>
      </p:sp>
      <p:pic>
        <p:nvPicPr>
          <p:cNvPr id="12290" name="Picture 2" descr="https://encrypted-tbn1.gstatic.com/images?q=tbn:ANd9GcTNLlnozZ089f3Cyp4-aY_7b1_ATlVbD3t1KwHb482UZGbcO3gQZg">
            <a:hlinkClick r:id="rId2"/>
          </p:cNvPr>
          <p:cNvPicPr>
            <a:picLocks noChangeAspect="1" noChangeArrowheads="1"/>
          </p:cNvPicPr>
          <p:nvPr/>
        </p:nvPicPr>
        <p:blipFill>
          <a:blip r:embed="rId3" cstate="print"/>
          <a:srcRect/>
          <a:stretch>
            <a:fillRect/>
          </a:stretch>
        </p:blipFill>
        <p:spPr bwMode="auto">
          <a:xfrm>
            <a:off x="2177804" y="2750948"/>
            <a:ext cx="4659645" cy="3492651"/>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764704"/>
            <a:ext cx="7772400" cy="4572000"/>
          </a:xfrm>
        </p:spPr>
        <p:txBody>
          <a:bodyPr/>
          <a:lstStyle/>
          <a:p>
            <a:r>
              <a:rPr lang="en-US" b="1" i="1" dirty="0" smtClean="0">
                <a:solidFill>
                  <a:schemeClr val="accent6">
                    <a:lumMod val="75000"/>
                  </a:schemeClr>
                </a:solidFill>
                <a:latin typeface="Footlight MT Light" pitchFamily="18" charset="0"/>
              </a:rPr>
              <a:t>Biotic and </a:t>
            </a:r>
            <a:r>
              <a:rPr lang="en-US" b="1" i="1" dirty="0" err="1" smtClean="0">
                <a:solidFill>
                  <a:schemeClr val="accent6">
                    <a:lumMod val="75000"/>
                  </a:schemeClr>
                </a:solidFill>
                <a:latin typeface="Footlight MT Light" pitchFamily="18" charset="0"/>
              </a:rPr>
              <a:t>abiotic</a:t>
            </a:r>
            <a:r>
              <a:rPr lang="en-US" b="1" i="1" dirty="0" smtClean="0">
                <a:solidFill>
                  <a:schemeClr val="accent6">
                    <a:lumMod val="75000"/>
                  </a:schemeClr>
                </a:solidFill>
                <a:latin typeface="Footlight MT Light" pitchFamily="18" charset="0"/>
              </a:rPr>
              <a:t> factors are interrelated. If one factor is changed or removed, it impacts the availability of other resources within the system.</a:t>
            </a:r>
            <a:endParaRPr lang="en-US" dirty="0" smtClean="0">
              <a:solidFill>
                <a:schemeClr val="accent6">
                  <a:lumMod val="75000"/>
                </a:schemeClr>
              </a:solidFill>
              <a:latin typeface="Footlight MT Light" pitchFamily="18" charset="0"/>
            </a:endParaRPr>
          </a:p>
          <a:p>
            <a:endParaRPr lang="en-US" dirty="0">
              <a:solidFill>
                <a:schemeClr val="accent6">
                  <a:lumMod val="75000"/>
                </a:schemeClr>
              </a:solidFill>
              <a:latin typeface="Footlight MT Light" pitchFamily="18" charset="0"/>
            </a:endParaRPr>
          </a:p>
        </p:txBody>
      </p:sp>
      <p:pic>
        <p:nvPicPr>
          <p:cNvPr id="1026" name="Picture 2" descr="http://4.bp.blogspot.com/-E_KUgstU8Rc/T6beVDKsnQI/AAAAAAAAAeM/BlumXIhjx30/s1600/ecosistema.jpg">
            <a:hlinkClick r:id="rId2"/>
          </p:cNvPr>
          <p:cNvPicPr>
            <a:picLocks noChangeAspect="1" noChangeArrowheads="1"/>
          </p:cNvPicPr>
          <p:nvPr/>
        </p:nvPicPr>
        <p:blipFill>
          <a:blip r:embed="rId3" cstate="print"/>
          <a:srcRect/>
          <a:stretch>
            <a:fillRect/>
          </a:stretch>
        </p:blipFill>
        <p:spPr bwMode="auto">
          <a:xfrm>
            <a:off x="2555776" y="2878450"/>
            <a:ext cx="4752528" cy="3562271"/>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44682" y="347174"/>
            <a:ext cx="8424936" cy="6085288"/>
          </a:xfrm>
        </p:spPr>
        <p:txBody>
          <a:bodyPr/>
          <a:lstStyle/>
          <a:p>
            <a:r>
              <a:rPr lang="en-US" dirty="0" smtClean="0">
                <a:solidFill>
                  <a:schemeClr val="accent6">
                    <a:lumMod val="75000"/>
                  </a:schemeClr>
                </a:solidFill>
                <a:latin typeface="Footlight MT Light" pitchFamily="18" charset="0"/>
              </a:rPr>
              <a:t>Every organism in this earth is surrounded by a lot of things; say other organisms, plants, water, air, light, land etc. These surroundings of the organism, all the living and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non-living things</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constitute its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environment. </a:t>
            </a:r>
            <a:endParaRPr lang="es-CO" dirty="0">
              <a:solidFill>
                <a:schemeClr val="accent6">
                  <a:lumMod val="75000"/>
                </a:schemeClr>
              </a:solidFill>
              <a:latin typeface="Footlight MT Light" pitchFamily="18" charset="0"/>
            </a:endParaRPr>
          </a:p>
        </p:txBody>
      </p:sp>
      <p:pic>
        <p:nvPicPr>
          <p:cNvPr id="11268" name="Picture 4" descr="http://www.agr.state.il.us/wp-content/uploads/809Environment_iStock_000006175251Medium.jpg">
            <a:hlinkClick r:id="rId2"/>
          </p:cNvPr>
          <p:cNvPicPr>
            <a:picLocks noChangeAspect="1" noChangeArrowheads="1"/>
          </p:cNvPicPr>
          <p:nvPr/>
        </p:nvPicPr>
        <p:blipFill>
          <a:blip r:embed="rId3" cstate="print"/>
          <a:srcRect/>
          <a:stretch>
            <a:fillRect/>
          </a:stretch>
        </p:blipFill>
        <p:spPr bwMode="auto">
          <a:xfrm>
            <a:off x="4512040" y="3483076"/>
            <a:ext cx="4147787" cy="2754236"/>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58638" y="260648"/>
            <a:ext cx="8820472" cy="5616624"/>
          </a:xfrm>
        </p:spPr>
        <p:txBody>
          <a:bodyPr/>
          <a:lstStyle/>
          <a:p>
            <a:r>
              <a:rPr lang="en-US" dirty="0" smtClean="0">
                <a:solidFill>
                  <a:schemeClr val="accent6">
                    <a:lumMod val="75000"/>
                  </a:schemeClr>
                </a:solidFill>
                <a:latin typeface="Footlight MT Light" pitchFamily="18" charset="0"/>
              </a:rPr>
              <a:t>Environment can be defined as the natural surroundings of that organism which directly or indirectly influences the growth and development of the organism.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Environment is the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total sum of all living</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and non living factors</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that compose the </a:t>
            </a:r>
            <a:br>
              <a:rPr lang="en-US" dirty="0" smtClean="0">
                <a:solidFill>
                  <a:schemeClr val="accent6">
                    <a:lumMod val="75000"/>
                  </a:schemeClr>
                </a:solidFill>
                <a:latin typeface="Footlight MT Light" pitchFamily="18" charset="0"/>
              </a:rPr>
            </a:br>
            <a:r>
              <a:rPr lang="en-US" dirty="0" smtClean="0">
                <a:solidFill>
                  <a:schemeClr val="accent6">
                    <a:lumMod val="75000"/>
                  </a:schemeClr>
                </a:solidFill>
                <a:latin typeface="Footlight MT Light" pitchFamily="18" charset="0"/>
              </a:rPr>
              <a:t>				    surroundings of man</a:t>
            </a:r>
            <a:br>
              <a:rPr lang="en-US" dirty="0" smtClean="0">
                <a:solidFill>
                  <a:schemeClr val="accent6">
                    <a:lumMod val="75000"/>
                  </a:schemeClr>
                </a:solidFill>
                <a:latin typeface="Footlight MT Light" pitchFamily="18" charset="0"/>
              </a:rPr>
            </a:br>
            <a:endParaRPr lang="es-CO" dirty="0">
              <a:solidFill>
                <a:schemeClr val="accent6">
                  <a:lumMod val="75000"/>
                </a:schemeClr>
              </a:solidFill>
              <a:latin typeface="Footlight MT Light" pitchFamily="18" charset="0"/>
            </a:endParaRPr>
          </a:p>
        </p:txBody>
      </p:sp>
      <p:pic>
        <p:nvPicPr>
          <p:cNvPr id="10242" name="Picture 2" descr="World Environment Day Images"/>
          <p:cNvPicPr>
            <a:picLocks noChangeAspect="1" noChangeArrowheads="1"/>
          </p:cNvPicPr>
          <p:nvPr/>
        </p:nvPicPr>
        <p:blipFill>
          <a:blip r:embed="rId2" cstate="print"/>
          <a:srcRect/>
          <a:stretch>
            <a:fillRect/>
          </a:stretch>
        </p:blipFill>
        <p:spPr bwMode="auto">
          <a:xfrm>
            <a:off x="395536" y="2711862"/>
            <a:ext cx="3789386" cy="3789386"/>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8352928" cy="792088"/>
          </a:xfrm>
        </p:spPr>
        <p:txBody>
          <a:bodyPr/>
          <a:lstStyle/>
          <a:p>
            <a:pPr algn="ctr"/>
            <a:r>
              <a:rPr lang="es-CO" b="1" i="1" dirty="0" smtClean="0">
                <a:solidFill>
                  <a:schemeClr val="accent6">
                    <a:lumMod val="75000"/>
                  </a:schemeClr>
                </a:solidFill>
                <a:latin typeface="Footlight MT Light" pitchFamily="18" charset="0"/>
              </a:rPr>
              <a:t>CLASSIFICATION OF ENVIRONMENT </a:t>
            </a:r>
            <a:endParaRPr lang="es-CO" b="1" i="1" dirty="0">
              <a:solidFill>
                <a:schemeClr val="accent6">
                  <a:lumMod val="75000"/>
                </a:schemeClr>
              </a:solidFill>
              <a:latin typeface="Footlight MT Light" pitchFamily="18" charset="0"/>
            </a:endParaRPr>
          </a:p>
        </p:txBody>
      </p:sp>
      <p:grpSp>
        <p:nvGrpSpPr>
          <p:cNvPr id="19" name="18 Grupo"/>
          <p:cNvGrpSpPr/>
          <p:nvPr/>
        </p:nvGrpSpPr>
        <p:grpSpPr>
          <a:xfrm>
            <a:off x="467544" y="1628800"/>
            <a:ext cx="8496944" cy="5049852"/>
            <a:chOff x="467544" y="1628800"/>
            <a:chExt cx="8496944" cy="5049852"/>
          </a:xfrm>
        </p:grpSpPr>
        <p:pic>
          <p:nvPicPr>
            <p:cNvPr id="1026" name="Picture 2" descr="http://htmlimg2.scribdassets.com/9s4hl2hxopeis1s/images/2-21b9f2305f/000.jpg"/>
            <p:cNvPicPr>
              <a:picLocks noChangeAspect="1" noChangeArrowheads="1"/>
            </p:cNvPicPr>
            <p:nvPr/>
          </p:nvPicPr>
          <p:blipFill>
            <a:blip r:embed="rId2" cstate="print"/>
            <a:srcRect/>
            <a:stretch>
              <a:fillRect/>
            </a:stretch>
          </p:blipFill>
          <p:spPr bwMode="auto">
            <a:xfrm>
              <a:off x="467544" y="1628800"/>
              <a:ext cx="8496944" cy="5040560"/>
            </a:xfrm>
            <a:prstGeom prst="rect">
              <a:avLst/>
            </a:prstGeom>
            <a:noFill/>
          </p:spPr>
        </p:pic>
        <p:sp>
          <p:nvSpPr>
            <p:cNvPr id="6" name="5 CuadroTexto"/>
            <p:cNvSpPr txBox="1"/>
            <p:nvPr/>
          </p:nvSpPr>
          <p:spPr>
            <a:xfrm>
              <a:off x="3779912" y="1988840"/>
              <a:ext cx="2016224" cy="646331"/>
            </a:xfrm>
            <a:prstGeom prst="rect">
              <a:avLst/>
            </a:prstGeom>
            <a:noFill/>
          </p:spPr>
          <p:txBody>
            <a:bodyPr wrap="square" rtlCol="0">
              <a:spAutoFit/>
            </a:bodyPr>
            <a:lstStyle/>
            <a:p>
              <a:r>
                <a:rPr lang="es-CO" dirty="0" smtClean="0">
                  <a:solidFill>
                    <a:schemeClr val="bg1"/>
                  </a:solidFill>
                </a:rPr>
                <a:t>PHYSICAL</a:t>
              </a:r>
            </a:p>
            <a:p>
              <a:r>
                <a:rPr lang="es-CO" dirty="0" smtClean="0">
                  <a:solidFill>
                    <a:schemeClr val="bg1"/>
                  </a:solidFill>
                </a:rPr>
                <a:t>ENVIRONMENT</a:t>
              </a:r>
              <a:endParaRPr lang="es-CO" dirty="0">
                <a:solidFill>
                  <a:schemeClr val="bg1"/>
                </a:solidFill>
              </a:endParaRPr>
            </a:p>
          </p:txBody>
        </p:sp>
        <p:sp>
          <p:nvSpPr>
            <p:cNvPr id="7" name="6 CuadroTexto"/>
            <p:cNvSpPr txBox="1"/>
            <p:nvPr/>
          </p:nvSpPr>
          <p:spPr>
            <a:xfrm>
              <a:off x="611560" y="3933056"/>
              <a:ext cx="2016224" cy="369332"/>
            </a:xfrm>
            <a:prstGeom prst="rect">
              <a:avLst/>
            </a:prstGeom>
            <a:noFill/>
          </p:spPr>
          <p:txBody>
            <a:bodyPr wrap="square" rtlCol="0">
              <a:spAutoFit/>
            </a:bodyPr>
            <a:lstStyle/>
            <a:p>
              <a:r>
                <a:rPr lang="es-CO" dirty="0" smtClean="0">
                  <a:solidFill>
                    <a:schemeClr val="bg1"/>
                  </a:solidFill>
                </a:rPr>
                <a:t>ENVIRONMENT</a:t>
              </a:r>
              <a:endParaRPr lang="es-CO" dirty="0">
                <a:solidFill>
                  <a:schemeClr val="bg1"/>
                </a:solidFill>
              </a:endParaRPr>
            </a:p>
          </p:txBody>
        </p:sp>
        <p:sp>
          <p:nvSpPr>
            <p:cNvPr id="8" name="7 CuadroTexto"/>
            <p:cNvSpPr txBox="1"/>
            <p:nvPr/>
          </p:nvSpPr>
          <p:spPr>
            <a:xfrm>
              <a:off x="3923928" y="3861048"/>
              <a:ext cx="1872208" cy="646331"/>
            </a:xfrm>
            <a:prstGeom prst="rect">
              <a:avLst/>
            </a:prstGeom>
            <a:noFill/>
          </p:spPr>
          <p:txBody>
            <a:bodyPr wrap="square" rtlCol="0">
              <a:spAutoFit/>
            </a:bodyPr>
            <a:lstStyle/>
            <a:p>
              <a:r>
                <a:rPr lang="es-CO" dirty="0" smtClean="0">
                  <a:solidFill>
                    <a:schemeClr val="bg1"/>
                  </a:solidFill>
                </a:rPr>
                <a:t>BIOLOGICAL</a:t>
              </a:r>
            </a:p>
            <a:p>
              <a:r>
                <a:rPr lang="es-CO" dirty="0" smtClean="0">
                  <a:solidFill>
                    <a:schemeClr val="bg1"/>
                  </a:solidFill>
                </a:rPr>
                <a:t>ENVIRONMENT</a:t>
              </a:r>
              <a:endParaRPr lang="es-CO" dirty="0">
                <a:solidFill>
                  <a:schemeClr val="bg1"/>
                </a:solidFill>
              </a:endParaRPr>
            </a:p>
          </p:txBody>
        </p:sp>
        <p:sp>
          <p:nvSpPr>
            <p:cNvPr id="9" name="8 CuadroTexto"/>
            <p:cNvSpPr txBox="1"/>
            <p:nvPr/>
          </p:nvSpPr>
          <p:spPr>
            <a:xfrm>
              <a:off x="3995936" y="5517232"/>
              <a:ext cx="2016224" cy="646331"/>
            </a:xfrm>
            <a:prstGeom prst="rect">
              <a:avLst/>
            </a:prstGeom>
            <a:noFill/>
          </p:spPr>
          <p:txBody>
            <a:bodyPr wrap="square" rtlCol="0">
              <a:spAutoFit/>
            </a:bodyPr>
            <a:lstStyle/>
            <a:p>
              <a:r>
                <a:rPr lang="es-CO" dirty="0" smtClean="0">
                  <a:solidFill>
                    <a:schemeClr val="bg1"/>
                  </a:solidFill>
                </a:rPr>
                <a:t>CULTURAL</a:t>
              </a:r>
            </a:p>
            <a:p>
              <a:r>
                <a:rPr lang="es-CO" dirty="0" smtClean="0">
                  <a:solidFill>
                    <a:schemeClr val="bg1"/>
                  </a:solidFill>
                </a:rPr>
                <a:t>ENVIRONMENT</a:t>
              </a:r>
              <a:endParaRPr lang="es-CO" dirty="0">
                <a:solidFill>
                  <a:schemeClr val="bg1"/>
                </a:solidFill>
              </a:endParaRPr>
            </a:p>
          </p:txBody>
        </p:sp>
        <p:sp>
          <p:nvSpPr>
            <p:cNvPr id="10" name="9 CuadroTexto"/>
            <p:cNvSpPr txBox="1"/>
            <p:nvPr/>
          </p:nvSpPr>
          <p:spPr>
            <a:xfrm>
              <a:off x="7020272" y="1628800"/>
              <a:ext cx="1368152" cy="369332"/>
            </a:xfrm>
            <a:prstGeom prst="rect">
              <a:avLst/>
            </a:prstGeom>
            <a:noFill/>
          </p:spPr>
          <p:txBody>
            <a:bodyPr wrap="square" rtlCol="0">
              <a:spAutoFit/>
            </a:bodyPr>
            <a:lstStyle/>
            <a:p>
              <a:r>
                <a:rPr lang="es-CO" dirty="0" err="1" smtClean="0">
                  <a:solidFill>
                    <a:schemeClr val="bg1"/>
                  </a:solidFill>
                </a:rPr>
                <a:t>Atmosphere</a:t>
              </a:r>
              <a:endParaRPr lang="es-CO" dirty="0">
                <a:solidFill>
                  <a:schemeClr val="bg1"/>
                </a:solidFill>
              </a:endParaRPr>
            </a:p>
          </p:txBody>
        </p:sp>
        <p:sp>
          <p:nvSpPr>
            <p:cNvPr id="11" name="10 CuadroTexto"/>
            <p:cNvSpPr txBox="1"/>
            <p:nvPr/>
          </p:nvSpPr>
          <p:spPr>
            <a:xfrm>
              <a:off x="7020272" y="2132856"/>
              <a:ext cx="1440160" cy="369332"/>
            </a:xfrm>
            <a:prstGeom prst="rect">
              <a:avLst/>
            </a:prstGeom>
            <a:noFill/>
          </p:spPr>
          <p:txBody>
            <a:bodyPr wrap="square" rtlCol="0">
              <a:spAutoFit/>
            </a:bodyPr>
            <a:lstStyle/>
            <a:p>
              <a:r>
                <a:rPr lang="es-CO" dirty="0" err="1" smtClean="0">
                  <a:solidFill>
                    <a:schemeClr val="bg1"/>
                  </a:solidFill>
                </a:rPr>
                <a:t>Hydrosphere</a:t>
              </a:r>
              <a:endParaRPr lang="es-CO" dirty="0">
                <a:solidFill>
                  <a:schemeClr val="bg1"/>
                </a:solidFill>
              </a:endParaRPr>
            </a:p>
          </p:txBody>
        </p:sp>
        <p:sp>
          <p:nvSpPr>
            <p:cNvPr id="12" name="11 CuadroTexto"/>
            <p:cNvSpPr txBox="1"/>
            <p:nvPr/>
          </p:nvSpPr>
          <p:spPr>
            <a:xfrm>
              <a:off x="7092280" y="2636912"/>
              <a:ext cx="1368152" cy="369332"/>
            </a:xfrm>
            <a:prstGeom prst="rect">
              <a:avLst/>
            </a:prstGeom>
            <a:noFill/>
          </p:spPr>
          <p:txBody>
            <a:bodyPr wrap="square" rtlCol="0">
              <a:spAutoFit/>
            </a:bodyPr>
            <a:lstStyle/>
            <a:p>
              <a:r>
                <a:rPr lang="es-CO" dirty="0" err="1" smtClean="0">
                  <a:solidFill>
                    <a:schemeClr val="bg1"/>
                  </a:solidFill>
                </a:rPr>
                <a:t>Lithosphere</a:t>
              </a:r>
              <a:endParaRPr lang="es-CO" dirty="0">
                <a:solidFill>
                  <a:schemeClr val="bg1"/>
                </a:solidFill>
              </a:endParaRPr>
            </a:p>
          </p:txBody>
        </p:sp>
        <p:sp>
          <p:nvSpPr>
            <p:cNvPr id="13" name="12 CuadroTexto"/>
            <p:cNvSpPr txBox="1"/>
            <p:nvPr/>
          </p:nvSpPr>
          <p:spPr>
            <a:xfrm>
              <a:off x="7092280" y="3573016"/>
              <a:ext cx="1368152" cy="369332"/>
            </a:xfrm>
            <a:prstGeom prst="rect">
              <a:avLst/>
            </a:prstGeom>
            <a:noFill/>
          </p:spPr>
          <p:txBody>
            <a:bodyPr wrap="square" rtlCol="0">
              <a:spAutoFit/>
            </a:bodyPr>
            <a:lstStyle/>
            <a:p>
              <a:r>
                <a:rPr lang="es-CO" dirty="0" smtClean="0">
                  <a:solidFill>
                    <a:schemeClr val="bg1"/>
                  </a:solidFill>
                </a:rPr>
                <a:t>Floral</a:t>
              </a:r>
              <a:endParaRPr lang="es-CO" dirty="0">
                <a:solidFill>
                  <a:schemeClr val="bg1"/>
                </a:solidFill>
              </a:endParaRPr>
            </a:p>
          </p:txBody>
        </p:sp>
        <p:sp>
          <p:nvSpPr>
            <p:cNvPr id="14" name="13 CuadroTexto"/>
            <p:cNvSpPr txBox="1"/>
            <p:nvPr/>
          </p:nvSpPr>
          <p:spPr>
            <a:xfrm>
              <a:off x="7092280" y="4077072"/>
              <a:ext cx="1368152" cy="369332"/>
            </a:xfrm>
            <a:prstGeom prst="rect">
              <a:avLst/>
            </a:prstGeom>
            <a:noFill/>
          </p:spPr>
          <p:txBody>
            <a:bodyPr wrap="square" rtlCol="0">
              <a:spAutoFit/>
            </a:bodyPr>
            <a:lstStyle/>
            <a:p>
              <a:r>
                <a:rPr lang="es-CO" dirty="0" err="1" smtClean="0">
                  <a:solidFill>
                    <a:schemeClr val="bg1"/>
                  </a:solidFill>
                </a:rPr>
                <a:t>Faunal</a:t>
              </a:r>
              <a:endParaRPr lang="es-CO" dirty="0">
                <a:solidFill>
                  <a:schemeClr val="bg1"/>
                </a:solidFill>
              </a:endParaRPr>
            </a:p>
          </p:txBody>
        </p:sp>
        <p:sp>
          <p:nvSpPr>
            <p:cNvPr id="15" name="14 CuadroTexto"/>
            <p:cNvSpPr txBox="1"/>
            <p:nvPr/>
          </p:nvSpPr>
          <p:spPr>
            <a:xfrm>
              <a:off x="7092280" y="4581128"/>
              <a:ext cx="1368152" cy="369332"/>
            </a:xfrm>
            <a:prstGeom prst="rect">
              <a:avLst/>
            </a:prstGeom>
            <a:noFill/>
          </p:spPr>
          <p:txBody>
            <a:bodyPr wrap="square" rtlCol="0">
              <a:spAutoFit/>
            </a:bodyPr>
            <a:lstStyle/>
            <a:p>
              <a:r>
                <a:rPr lang="es-CO" dirty="0" err="1" smtClean="0">
                  <a:solidFill>
                    <a:schemeClr val="bg1"/>
                  </a:solidFill>
                </a:rPr>
                <a:t>Microbia</a:t>
              </a:r>
              <a:endParaRPr lang="es-CO" dirty="0">
                <a:solidFill>
                  <a:schemeClr val="bg1"/>
                </a:solidFill>
              </a:endParaRPr>
            </a:p>
          </p:txBody>
        </p:sp>
        <p:sp>
          <p:nvSpPr>
            <p:cNvPr id="16" name="15 CuadroTexto"/>
            <p:cNvSpPr txBox="1"/>
            <p:nvPr/>
          </p:nvSpPr>
          <p:spPr>
            <a:xfrm>
              <a:off x="7164288" y="5229200"/>
              <a:ext cx="1368152" cy="369332"/>
            </a:xfrm>
            <a:prstGeom prst="rect">
              <a:avLst/>
            </a:prstGeom>
            <a:noFill/>
          </p:spPr>
          <p:txBody>
            <a:bodyPr wrap="square" rtlCol="0">
              <a:spAutoFit/>
            </a:bodyPr>
            <a:lstStyle/>
            <a:p>
              <a:r>
                <a:rPr lang="es-CO" dirty="0" err="1" smtClean="0">
                  <a:solidFill>
                    <a:schemeClr val="bg1"/>
                  </a:solidFill>
                </a:rPr>
                <a:t>Society</a:t>
              </a:r>
              <a:endParaRPr lang="es-CO" dirty="0"/>
            </a:p>
          </p:txBody>
        </p:sp>
        <p:sp>
          <p:nvSpPr>
            <p:cNvPr id="17" name="16 CuadroTexto"/>
            <p:cNvSpPr txBox="1"/>
            <p:nvPr/>
          </p:nvSpPr>
          <p:spPr>
            <a:xfrm>
              <a:off x="7164288" y="5805264"/>
              <a:ext cx="1368152" cy="369332"/>
            </a:xfrm>
            <a:prstGeom prst="rect">
              <a:avLst/>
            </a:prstGeom>
            <a:noFill/>
          </p:spPr>
          <p:txBody>
            <a:bodyPr wrap="square" rtlCol="0">
              <a:spAutoFit/>
            </a:bodyPr>
            <a:lstStyle/>
            <a:p>
              <a:r>
                <a:rPr lang="es-CO" dirty="0" err="1" smtClean="0">
                  <a:solidFill>
                    <a:schemeClr val="bg1"/>
                  </a:solidFill>
                </a:rPr>
                <a:t>Economy</a:t>
              </a:r>
              <a:endParaRPr lang="es-CO" dirty="0">
                <a:solidFill>
                  <a:schemeClr val="bg1"/>
                </a:solidFill>
              </a:endParaRPr>
            </a:p>
          </p:txBody>
        </p:sp>
        <p:sp>
          <p:nvSpPr>
            <p:cNvPr id="18" name="17 CuadroTexto"/>
            <p:cNvSpPr txBox="1"/>
            <p:nvPr/>
          </p:nvSpPr>
          <p:spPr>
            <a:xfrm>
              <a:off x="7164288" y="6309320"/>
              <a:ext cx="1368152" cy="369332"/>
            </a:xfrm>
            <a:prstGeom prst="rect">
              <a:avLst/>
            </a:prstGeom>
            <a:noFill/>
          </p:spPr>
          <p:txBody>
            <a:bodyPr wrap="square" rtlCol="0">
              <a:spAutoFit/>
            </a:bodyPr>
            <a:lstStyle/>
            <a:p>
              <a:r>
                <a:rPr lang="es-CO" dirty="0" err="1" smtClean="0">
                  <a:solidFill>
                    <a:schemeClr val="bg1"/>
                  </a:solidFill>
                </a:rPr>
                <a:t>Politics</a:t>
              </a:r>
              <a:endParaRPr lang="es-CO" dirty="0">
                <a:solidFill>
                  <a:schemeClr val="bg1"/>
                </a:solidFill>
              </a:endParaRPr>
            </a:p>
          </p:txBody>
        </p:sp>
      </p:gr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424936" cy="5293200"/>
          </a:xfrm>
        </p:spPr>
        <p:txBody>
          <a:bodyPr/>
          <a:lstStyle/>
          <a:p>
            <a:pPr algn="just"/>
            <a:r>
              <a:rPr lang="en-US" dirty="0" smtClean="0">
                <a:solidFill>
                  <a:schemeClr val="accent6">
                    <a:lumMod val="75000"/>
                  </a:schemeClr>
                </a:solidFill>
                <a:latin typeface="Footlight MT Light" pitchFamily="18" charset="0"/>
              </a:rPr>
              <a:t>The biological environment as the name indicates refers to the various flora (plants), fauna (animals) and microbes (micro organisms) that are found in our surroundings.</a:t>
            </a:r>
            <a:endParaRPr lang="es-CO" dirty="0">
              <a:solidFill>
                <a:schemeClr val="accent6">
                  <a:lumMod val="75000"/>
                </a:schemeClr>
              </a:solidFill>
              <a:latin typeface="Footlight MT Light" pitchFamily="18" charset="0"/>
            </a:endParaRPr>
          </a:p>
        </p:txBody>
      </p:sp>
      <p:pic>
        <p:nvPicPr>
          <p:cNvPr id="8194" name="Picture 2" descr="http://www.minambiente.gov.co/imagesBio/dinamicas/ecosistemas/biodiversidad/140311_oso_anteojos_01_483.jpg">
            <a:hlinkClick r:id="rId2"/>
          </p:cNvPr>
          <p:cNvPicPr>
            <a:picLocks noChangeAspect="1" noChangeArrowheads="1"/>
          </p:cNvPicPr>
          <p:nvPr/>
        </p:nvPicPr>
        <p:blipFill>
          <a:blip r:embed="rId3" cstate="print"/>
          <a:srcRect/>
          <a:stretch>
            <a:fillRect/>
          </a:stretch>
        </p:blipFill>
        <p:spPr bwMode="auto">
          <a:xfrm>
            <a:off x="3540072" y="3116872"/>
            <a:ext cx="4600575" cy="3038476"/>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8640"/>
            <a:ext cx="7772400" cy="914400"/>
          </a:xfrm>
        </p:spPr>
        <p:txBody>
          <a:bodyPr>
            <a:normAutofit/>
          </a:bodyPr>
          <a:lstStyle/>
          <a:p>
            <a:r>
              <a:rPr lang="en-US" b="1" i="1" dirty="0" smtClean="0">
                <a:solidFill>
                  <a:schemeClr val="accent6">
                    <a:lumMod val="75000"/>
                  </a:schemeClr>
                </a:solidFill>
                <a:latin typeface="Footlight MT Light" pitchFamily="18" charset="0"/>
              </a:rPr>
              <a:t>Ecosystem</a:t>
            </a:r>
            <a:endParaRPr lang="en-US" b="1" i="1" dirty="0">
              <a:solidFill>
                <a:schemeClr val="accent6">
                  <a:lumMod val="75000"/>
                </a:schemeClr>
              </a:solidFill>
              <a:latin typeface="Footlight MT Light" pitchFamily="18" charset="0"/>
            </a:endParaRPr>
          </a:p>
        </p:txBody>
      </p:sp>
      <p:sp>
        <p:nvSpPr>
          <p:cNvPr id="3" name="2 Marcador de contenido"/>
          <p:cNvSpPr>
            <a:spLocks noGrp="1"/>
          </p:cNvSpPr>
          <p:nvPr>
            <p:ph idx="1"/>
          </p:nvPr>
        </p:nvSpPr>
        <p:spPr>
          <a:xfrm>
            <a:off x="611560" y="1124744"/>
            <a:ext cx="7992888" cy="5472608"/>
          </a:xfrm>
        </p:spPr>
        <p:txBody>
          <a:bodyPr>
            <a:normAutofit fontScale="85000" lnSpcReduction="20000"/>
          </a:bodyPr>
          <a:lstStyle/>
          <a:p>
            <a:r>
              <a:rPr lang="en-US" sz="2900" dirty="0" smtClean="0">
                <a:solidFill>
                  <a:schemeClr val="accent6">
                    <a:lumMod val="75000"/>
                  </a:schemeClr>
                </a:solidFill>
                <a:latin typeface="Footlight MT Light" pitchFamily="18" charset="0"/>
              </a:rPr>
              <a:t>An </a:t>
            </a:r>
            <a:r>
              <a:rPr lang="en-US" sz="2900" b="1" dirty="0" smtClean="0">
                <a:solidFill>
                  <a:schemeClr val="accent6">
                    <a:lumMod val="75000"/>
                  </a:schemeClr>
                </a:solidFill>
                <a:latin typeface="Footlight MT Light" pitchFamily="18" charset="0"/>
              </a:rPr>
              <a:t>ecosystem</a:t>
            </a:r>
            <a:r>
              <a:rPr lang="en-US" sz="2900" dirty="0" smtClean="0">
                <a:solidFill>
                  <a:schemeClr val="accent6">
                    <a:lumMod val="75000"/>
                  </a:schemeClr>
                </a:solidFill>
                <a:latin typeface="Footlight MT Light" pitchFamily="18" charset="0"/>
              </a:rPr>
              <a:t> is a </a:t>
            </a:r>
            <a:r>
              <a:rPr lang="en-US" sz="2900" dirty="0" smtClean="0">
                <a:solidFill>
                  <a:schemeClr val="accent6">
                    <a:lumMod val="75000"/>
                  </a:schemeClr>
                </a:solidFill>
                <a:latin typeface="Footlight MT Light" pitchFamily="18" charset="0"/>
                <a:hlinkClick r:id="rId2" tooltip="Biological"/>
              </a:rPr>
              <a:t>biological</a:t>
            </a:r>
            <a:r>
              <a:rPr lang="en-US" sz="2900" dirty="0" smtClean="0">
                <a:solidFill>
                  <a:schemeClr val="accent6">
                    <a:lumMod val="75000"/>
                  </a:schemeClr>
                </a:solidFill>
                <a:latin typeface="Footlight MT Light" pitchFamily="18" charset="0"/>
              </a:rPr>
              <a:t> </a:t>
            </a:r>
            <a:r>
              <a:rPr lang="en-US" sz="2900" dirty="0" smtClean="0">
                <a:solidFill>
                  <a:schemeClr val="accent6">
                    <a:lumMod val="75000"/>
                  </a:schemeClr>
                </a:solidFill>
                <a:latin typeface="Footlight MT Light" pitchFamily="18" charset="0"/>
                <a:hlinkClick r:id="rId3" tooltip="Natural environment"/>
              </a:rPr>
              <a:t>environment</a:t>
            </a:r>
            <a:r>
              <a:rPr lang="en-US" sz="2900" dirty="0" smtClean="0">
                <a:solidFill>
                  <a:schemeClr val="accent6">
                    <a:lumMod val="75000"/>
                  </a:schemeClr>
                </a:solidFill>
                <a:latin typeface="Footlight MT Light" pitchFamily="18" charset="0"/>
              </a:rPr>
              <a:t> consisting of all the </a:t>
            </a:r>
            <a:r>
              <a:rPr lang="en-US" sz="2900" dirty="0" smtClean="0">
                <a:solidFill>
                  <a:schemeClr val="accent6">
                    <a:lumMod val="75000"/>
                  </a:schemeClr>
                </a:solidFill>
                <a:latin typeface="Footlight MT Light" pitchFamily="18" charset="0"/>
                <a:hlinkClick r:id="rId4" tooltip="Organisms"/>
              </a:rPr>
              <a:t>organisms</a:t>
            </a:r>
            <a:r>
              <a:rPr lang="en-US" sz="2900" dirty="0" smtClean="0">
                <a:solidFill>
                  <a:schemeClr val="accent6">
                    <a:lumMod val="75000"/>
                  </a:schemeClr>
                </a:solidFill>
                <a:latin typeface="Footlight MT Light" pitchFamily="18" charset="0"/>
              </a:rPr>
              <a:t> living in a particular area, as well as all the nonliving, physical components of the environment with which the organisms interact, such as air, soil, water, and sunlight.</a:t>
            </a:r>
            <a:r>
              <a:rPr lang="en-US" sz="2900" baseline="30000" dirty="0" smtClean="0">
                <a:solidFill>
                  <a:schemeClr val="accent6">
                    <a:lumMod val="75000"/>
                  </a:schemeClr>
                </a:solidFill>
                <a:latin typeface="Footlight MT Light" pitchFamily="18" charset="0"/>
                <a:hlinkClick r:id=""/>
              </a:rPr>
              <a:t>[1]</a:t>
            </a:r>
            <a:r>
              <a:rPr lang="en-US" sz="2900" dirty="0" smtClean="0">
                <a:solidFill>
                  <a:schemeClr val="accent6">
                    <a:lumMod val="75000"/>
                  </a:schemeClr>
                </a:solidFill>
                <a:latin typeface="Footlight MT Light" pitchFamily="18" charset="0"/>
              </a:rPr>
              <a:t> </a:t>
            </a:r>
            <a:endParaRPr lang="en-US" sz="2900" dirty="0" smtClean="0">
              <a:solidFill>
                <a:schemeClr val="accent6">
                  <a:lumMod val="75000"/>
                </a:schemeClr>
              </a:solidFill>
              <a:latin typeface="Footlight MT Light" pitchFamily="18" charset="0"/>
            </a:endParaRPr>
          </a:p>
          <a:p>
            <a:endParaRPr lang="en-US" sz="2700" dirty="0" smtClean="0">
              <a:solidFill>
                <a:schemeClr val="accent6">
                  <a:lumMod val="75000"/>
                </a:schemeClr>
              </a:solidFill>
              <a:latin typeface="Footlight MT Light" pitchFamily="18" charset="0"/>
            </a:endParaRPr>
          </a:p>
          <a:p>
            <a:pPr lvl="1">
              <a:buNone/>
            </a:pPr>
            <a:r>
              <a:rPr lang="en-US" sz="2700" dirty="0" smtClean="0">
                <a:solidFill>
                  <a:schemeClr val="accent6">
                    <a:lumMod val="75000"/>
                  </a:schemeClr>
                </a:solidFill>
                <a:latin typeface="Footlight MT Light" pitchFamily="18" charset="0"/>
              </a:rPr>
              <a:t>                                   It </a:t>
            </a:r>
            <a:r>
              <a:rPr lang="en-US" sz="2700" dirty="0" smtClean="0">
                <a:solidFill>
                  <a:schemeClr val="accent6">
                    <a:lumMod val="75000"/>
                  </a:schemeClr>
                </a:solidFill>
                <a:latin typeface="Footlight MT Light" pitchFamily="18" charset="0"/>
              </a:rPr>
              <a:t>is all the organisms in a given area, </a:t>
            </a:r>
            <a:r>
              <a:rPr lang="en-US" sz="2700" dirty="0" smtClean="0">
                <a:solidFill>
                  <a:schemeClr val="accent6">
                    <a:lumMod val="75000"/>
                  </a:schemeClr>
                </a:solidFill>
                <a:latin typeface="Footlight MT Light" pitchFamily="18" charset="0"/>
              </a:rPr>
              <a:t>                    </a:t>
            </a:r>
          </a:p>
          <a:p>
            <a:pPr lvl="1">
              <a:buNone/>
            </a:pP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along </a:t>
            </a:r>
            <a:r>
              <a:rPr lang="en-US" sz="2700" dirty="0" smtClean="0">
                <a:solidFill>
                  <a:schemeClr val="accent6">
                    <a:lumMod val="75000"/>
                  </a:schemeClr>
                </a:solidFill>
                <a:latin typeface="Footlight MT Light" pitchFamily="18" charset="0"/>
              </a:rPr>
              <a:t>with the nonliving (abiotic) </a:t>
            </a:r>
            <a:r>
              <a:rPr lang="en-US" sz="2700" dirty="0" smtClean="0">
                <a:solidFill>
                  <a:schemeClr val="accent6">
                    <a:lumMod val="75000"/>
                  </a:schemeClr>
                </a:solidFill>
                <a:latin typeface="Footlight MT Light" pitchFamily="18" charset="0"/>
              </a:rPr>
              <a:t>                  </a:t>
            </a:r>
          </a:p>
          <a:p>
            <a:pPr lvl="1">
              <a:buNone/>
            </a:pP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factors </a:t>
            </a:r>
            <a:r>
              <a:rPr lang="en-US" sz="2700" dirty="0" smtClean="0">
                <a:solidFill>
                  <a:schemeClr val="accent6">
                    <a:lumMod val="75000"/>
                  </a:schemeClr>
                </a:solidFill>
                <a:latin typeface="Footlight MT Light" pitchFamily="18" charset="0"/>
              </a:rPr>
              <a:t>with which they </a:t>
            </a:r>
            <a:r>
              <a:rPr lang="en-US" sz="2700" dirty="0" smtClean="0">
                <a:solidFill>
                  <a:schemeClr val="accent6">
                    <a:lumMod val="75000"/>
                  </a:schemeClr>
                </a:solidFill>
                <a:latin typeface="Footlight MT Light" pitchFamily="18" charset="0"/>
              </a:rPr>
              <a:t>interact</a:t>
            </a:r>
            <a:r>
              <a:rPr lang="en-US" sz="2700" dirty="0" smtClean="0">
                <a:solidFill>
                  <a:schemeClr val="accent6">
                    <a:lumMod val="75000"/>
                  </a:schemeClr>
                </a:solidFill>
                <a:latin typeface="Footlight MT Light" pitchFamily="18" charset="0"/>
              </a:rPr>
              <a:t>; a </a:t>
            </a:r>
            <a:r>
              <a:rPr lang="en-US" sz="2700" dirty="0" smtClean="0">
                <a:solidFill>
                  <a:schemeClr val="accent6">
                    <a:lumMod val="75000"/>
                  </a:schemeClr>
                </a:solidFill>
                <a:latin typeface="Footlight MT Light" pitchFamily="18" charset="0"/>
              </a:rPr>
              <a:t>                                          </a:t>
            </a:r>
          </a:p>
          <a:p>
            <a:pPr lvl="1">
              <a:buNone/>
            </a:pP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biological </a:t>
            </a:r>
            <a:r>
              <a:rPr lang="en-US" sz="2700" dirty="0" smtClean="0">
                <a:solidFill>
                  <a:schemeClr val="accent6">
                    <a:lumMod val="75000"/>
                  </a:schemeClr>
                </a:solidFill>
                <a:latin typeface="Footlight MT Light" pitchFamily="18" charset="0"/>
              </a:rPr>
              <a:t>community and its </a:t>
            </a:r>
            <a:r>
              <a:rPr lang="en-US" sz="2700" dirty="0" smtClean="0">
                <a:solidFill>
                  <a:schemeClr val="accent6">
                    <a:lumMod val="75000"/>
                  </a:schemeClr>
                </a:solidFill>
                <a:latin typeface="Footlight MT Light" pitchFamily="18" charset="0"/>
              </a:rPr>
              <a:t>physical</a:t>
            </a:r>
          </a:p>
          <a:p>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                                  </a:t>
            </a:r>
            <a:r>
              <a:rPr lang="en-US" sz="2700" dirty="0" smtClean="0">
                <a:solidFill>
                  <a:schemeClr val="accent6">
                    <a:lumMod val="75000"/>
                  </a:schemeClr>
                </a:solidFill>
                <a:latin typeface="Footlight MT Light" pitchFamily="18" charset="0"/>
              </a:rPr>
              <a:t>environment.</a:t>
            </a:r>
          </a:p>
          <a:p>
            <a:endParaRPr lang="en-US" dirty="0" smtClean="0">
              <a:solidFill>
                <a:schemeClr val="accent6">
                  <a:lumMod val="75000"/>
                </a:schemeClr>
              </a:solidFill>
              <a:latin typeface="Footlight MT Light" pitchFamily="18" charset="0"/>
            </a:endParaRPr>
          </a:p>
          <a:p>
            <a:r>
              <a:rPr lang="en-US" sz="1800" dirty="0" smtClean="0">
                <a:solidFill>
                  <a:schemeClr val="accent6">
                    <a:lumMod val="75000"/>
                  </a:schemeClr>
                </a:solidFill>
                <a:latin typeface="Footlight MT Light" pitchFamily="18" charset="0"/>
              </a:rPr>
              <a:t> </a:t>
            </a:r>
            <a:r>
              <a:rPr lang="en-US" sz="1800" dirty="0" smtClean="0">
                <a:solidFill>
                  <a:schemeClr val="accent6">
                    <a:lumMod val="75000"/>
                  </a:schemeClr>
                </a:solidFill>
                <a:latin typeface="Footlight MT Light" pitchFamily="18" charset="0"/>
              </a:rPr>
              <a:t>                                                             </a:t>
            </a:r>
          </a:p>
          <a:p>
            <a:r>
              <a:rPr lang="en-US" sz="1800" dirty="0" smtClean="0">
                <a:solidFill>
                  <a:schemeClr val="accent6">
                    <a:lumMod val="75000"/>
                  </a:schemeClr>
                </a:solidFill>
                <a:latin typeface="Footlight MT Light" pitchFamily="18" charset="0"/>
              </a:rPr>
              <a:t> </a:t>
            </a:r>
            <a:r>
              <a:rPr lang="en-US" sz="1800" dirty="0" smtClean="0">
                <a:solidFill>
                  <a:schemeClr val="accent6">
                    <a:lumMod val="75000"/>
                  </a:schemeClr>
                </a:solidFill>
                <a:latin typeface="Footlight MT Light" pitchFamily="18" charset="0"/>
              </a:rPr>
              <a:t>                                                                                      </a:t>
            </a:r>
            <a:r>
              <a:rPr lang="en-US" sz="1300" dirty="0" smtClean="0">
                <a:solidFill>
                  <a:schemeClr val="accent6">
                    <a:lumMod val="75000"/>
                  </a:schemeClr>
                </a:solidFill>
                <a:latin typeface="Footlight MT Light" pitchFamily="18" charset="0"/>
              </a:rPr>
              <a:t>[1] Biology </a:t>
            </a:r>
            <a:r>
              <a:rPr lang="en-US" sz="1300" dirty="0" smtClean="0">
                <a:solidFill>
                  <a:schemeClr val="accent6">
                    <a:lumMod val="75000"/>
                  </a:schemeClr>
                </a:solidFill>
                <a:latin typeface="Footlight MT Light" pitchFamily="18" charset="0"/>
              </a:rPr>
              <a:t>Concepts &amp; Connections Sixth </a:t>
            </a:r>
            <a:endParaRPr lang="en-US" sz="1300" dirty="0" smtClean="0">
              <a:solidFill>
                <a:schemeClr val="accent6">
                  <a:lumMod val="75000"/>
                </a:schemeClr>
              </a:solidFill>
              <a:latin typeface="Footlight MT Light" pitchFamily="18" charset="0"/>
            </a:endParaRPr>
          </a:p>
          <a:p>
            <a:pPr>
              <a:buNone/>
            </a:pPr>
            <a:r>
              <a:rPr lang="en-US" sz="1300" dirty="0" smtClean="0">
                <a:solidFill>
                  <a:schemeClr val="accent6">
                    <a:lumMod val="75000"/>
                  </a:schemeClr>
                </a:solidFill>
                <a:latin typeface="Footlight MT Light" pitchFamily="18" charset="0"/>
              </a:rPr>
              <a:t>                                                                                                                                     Edition</a:t>
            </a:r>
            <a:r>
              <a:rPr lang="en-US" sz="1300" dirty="0" smtClean="0">
                <a:solidFill>
                  <a:schemeClr val="accent6">
                    <a:lumMod val="75000"/>
                  </a:schemeClr>
                </a:solidFill>
                <a:latin typeface="Footlight MT Light" pitchFamily="18" charset="0"/>
              </a:rPr>
              <a:t>”, Campbell, Neil A. (2009), </a:t>
            </a:r>
            <a:endParaRPr lang="en-US" sz="1300" dirty="0" smtClean="0">
              <a:solidFill>
                <a:schemeClr val="accent6">
                  <a:lumMod val="75000"/>
                </a:schemeClr>
              </a:solidFill>
              <a:latin typeface="Footlight MT Light" pitchFamily="18" charset="0"/>
            </a:endParaRPr>
          </a:p>
          <a:p>
            <a:pPr>
              <a:buNone/>
            </a:pPr>
            <a:r>
              <a:rPr lang="en-US" sz="1300" dirty="0" smtClean="0">
                <a:solidFill>
                  <a:schemeClr val="accent6">
                    <a:lumMod val="75000"/>
                  </a:schemeClr>
                </a:solidFill>
                <a:latin typeface="Footlight MT Light" pitchFamily="18" charset="0"/>
              </a:rPr>
              <a:t> </a:t>
            </a:r>
            <a:r>
              <a:rPr lang="en-US" sz="1300" dirty="0" smtClean="0">
                <a:solidFill>
                  <a:schemeClr val="accent6">
                    <a:lumMod val="75000"/>
                  </a:schemeClr>
                </a:solidFill>
                <a:latin typeface="Footlight MT Light" pitchFamily="18" charset="0"/>
              </a:rPr>
              <a:t>                                                                                                                                    </a:t>
            </a:r>
            <a:r>
              <a:rPr lang="en-US" sz="1300" dirty="0" smtClean="0">
                <a:solidFill>
                  <a:schemeClr val="accent6">
                    <a:lumMod val="75000"/>
                  </a:schemeClr>
                </a:solidFill>
                <a:latin typeface="Footlight MT Light" pitchFamily="18" charset="0"/>
              </a:rPr>
              <a:t>page </a:t>
            </a:r>
            <a:r>
              <a:rPr lang="en-US" sz="1300" dirty="0" smtClean="0">
                <a:solidFill>
                  <a:schemeClr val="accent6">
                    <a:lumMod val="75000"/>
                  </a:schemeClr>
                </a:solidFill>
                <a:latin typeface="Footlight MT Light" pitchFamily="18" charset="0"/>
              </a:rPr>
              <a:t>2, 3 and G-9. Retrieved 2010-06-14.</a:t>
            </a:r>
          </a:p>
          <a:p>
            <a:endParaRPr lang="en-US" dirty="0">
              <a:solidFill>
                <a:schemeClr val="accent6">
                  <a:lumMod val="75000"/>
                </a:schemeClr>
              </a:solidFill>
              <a:latin typeface="Footlight MT Light" pitchFamily="18" charset="0"/>
            </a:endParaRPr>
          </a:p>
        </p:txBody>
      </p:sp>
      <p:pic>
        <p:nvPicPr>
          <p:cNvPr id="5122" name="Picture 2" descr="http://4.bp.blogspot.com/-Lff2FsYiSNE/TmRbn2kebLI/AAAAAAAAA2w/8yuaDb4u3Og/s1600/Ecosystem-definition-3.jpg">
            <a:hlinkClick r:id="rId5"/>
          </p:cNvPr>
          <p:cNvPicPr>
            <a:picLocks noChangeAspect="1" noChangeArrowheads="1"/>
          </p:cNvPicPr>
          <p:nvPr/>
        </p:nvPicPr>
        <p:blipFill>
          <a:blip r:embed="rId6" cstate="print"/>
          <a:srcRect/>
          <a:stretch>
            <a:fillRect/>
          </a:stretch>
        </p:blipFill>
        <p:spPr bwMode="auto">
          <a:xfrm>
            <a:off x="467544" y="2996952"/>
            <a:ext cx="3096344" cy="2202052"/>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76672"/>
            <a:ext cx="7772400" cy="914400"/>
          </a:xfrm>
        </p:spPr>
        <p:txBody>
          <a:bodyPr/>
          <a:lstStyle/>
          <a:p>
            <a:r>
              <a:rPr lang="en-US" b="1" i="1" dirty="0" smtClean="0">
                <a:solidFill>
                  <a:schemeClr val="accent6">
                    <a:lumMod val="75000"/>
                  </a:schemeClr>
                </a:solidFill>
                <a:latin typeface="Footlight MT Light" pitchFamily="18" charset="0"/>
              </a:rPr>
              <a:t>Biotic Factors</a:t>
            </a:r>
            <a:endParaRPr lang="en-US" b="1" i="1" dirty="0">
              <a:solidFill>
                <a:schemeClr val="accent6">
                  <a:lumMod val="75000"/>
                </a:schemeClr>
              </a:solidFill>
              <a:latin typeface="Footlight MT Light" pitchFamily="18" charset="0"/>
            </a:endParaRPr>
          </a:p>
        </p:txBody>
      </p:sp>
      <p:sp>
        <p:nvSpPr>
          <p:cNvPr id="3" name="2 Marcador de contenido"/>
          <p:cNvSpPr>
            <a:spLocks noGrp="1"/>
          </p:cNvSpPr>
          <p:nvPr>
            <p:ph idx="1"/>
          </p:nvPr>
        </p:nvSpPr>
        <p:spPr>
          <a:xfrm>
            <a:off x="519520" y="1408242"/>
            <a:ext cx="7772400" cy="4572000"/>
          </a:xfrm>
        </p:spPr>
        <p:txBody>
          <a:bodyPr>
            <a:normAutofit lnSpcReduction="10000"/>
          </a:bodyPr>
          <a:lstStyle/>
          <a:p>
            <a:r>
              <a:rPr lang="en-US" dirty="0" smtClean="0">
                <a:solidFill>
                  <a:schemeClr val="accent6">
                    <a:lumMod val="75000"/>
                  </a:schemeClr>
                </a:solidFill>
                <a:latin typeface="Footlight MT Light" pitchFamily="18" charset="0"/>
              </a:rPr>
              <a:t>Biotic, meaning of or related to life, are living factors. Plants, animals, fungi, </a:t>
            </a:r>
            <a:r>
              <a:rPr lang="en-US" dirty="0" err="1" smtClean="0">
                <a:solidFill>
                  <a:schemeClr val="accent6">
                    <a:lumMod val="75000"/>
                  </a:schemeClr>
                </a:solidFill>
                <a:latin typeface="Footlight MT Light" pitchFamily="18" charset="0"/>
              </a:rPr>
              <a:t>protist</a:t>
            </a:r>
            <a:r>
              <a:rPr lang="en-US" dirty="0" smtClean="0">
                <a:solidFill>
                  <a:schemeClr val="accent6">
                    <a:lumMod val="75000"/>
                  </a:schemeClr>
                </a:solidFill>
                <a:latin typeface="Footlight MT Light" pitchFamily="18" charset="0"/>
              </a:rPr>
              <a:t> and bacteria are all biotic or living factors.</a:t>
            </a:r>
          </a:p>
          <a:p>
            <a:pPr lvl="2"/>
            <a:r>
              <a:rPr lang="en-US" dirty="0" smtClean="0">
                <a:solidFill>
                  <a:schemeClr val="accent6">
                    <a:lumMod val="75000"/>
                  </a:schemeClr>
                </a:solidFill>
                <a:latin typeface="Footlight MT Light" pitchFamily="18" charset="0"/>
              </a:rPr>
              <a:t>Biotic factors grow</a:t>
            </a:r>
          </a:p>
          <a:p>
            <a:pPr lvl="2"/>
            <a:r>
              <a:rPr lang="en-US" dirty="0" smtClean="0">
                <a:solidFill>
                  <a:schemeClr val="accent6">
                    <a:lumMod val="75000"/>
                  </a:schemeClr>
                </a:solidFill>
                <a:latin typeface="Footlight MT Light" pitchFamily="18" charset="0"/>
              </a:rPr>
              <a:t>Biotic factors </a:t>
            </a:r>
            <a:r>
              <a:rPr lang="en-US" dirty="0" smtClean="0">
                <a:solidFill>
                  <a:schemeClr val="accent6">
                    <a:lumMod val="75000"/>
                  </a:schemeClr>
                </a:solidFill>
                <a:latin typeface="Footlight MT Light" pitchFamily="18" charset="0"/>
              </a:rPr>
              <a:t>change</a:t>
            </a:r>
          </a:p>
          <a:p>
            <a:pPr lvl="2"/>
            <a:r>
              <a:rPr lang="en-US" dirty="0" smtClean="0">
                <a:solidFill>
                  <a:schemeClr val="accent6">
                    <a:lumMod val="75000"/>
                  </a:schemeClr>
                </a:solidFill>
                <a:latin typeface="Footlight MT Light" pitchFamily="18" charset="0"/>
              </a:rPr>
              <a:t>Biotic </a:t>
            </a:r>
            <a:r>
              <a:rPr lang="en-US" dirty="0" smtClean="0">
                <a:solidFill>
                  <a:schemeClr val="accent6">
                    <a:lumMod val="75000"/>
                  </a:schemeClr>
                </a:solidFill>
                <a:latin typeface="Footlight MT Light" pitchFamily="18" charset="0"/>
              </a:rPr>
              <a:t>factors show movement</a:t>
            </a:r>
          </a:p>
          <a:p>
            <a:pPr lvl="2"/>
            <a:r>
              <a:rPr lang="en-US" dirty="0" smtClean="0">
                <a:solidFill>
                  <a:schemeClr val="accent6">
                    <a:lumMod val="75000"/>
                  </a:schemeClr>
                </a:solidFill>
                <a:latin typeface="Footlight MT Light" pitchFamily="18" charset="0"/>
              </a:rPr>
              <a:t>Biotic </a:t>
            </a:r>
            <a:r>
              <a:rPr lang="en-US" dirty="0" smtClean="0">
                <a:solidFill>
                  <a:schemeClr val="accent6">
                    <a:lumMod val="75000"/>
                  </a:schemeClr>
                </a:solidFill>
                <a:latin typeface="Footlight MT Light" pitchFamily="18" charset="0"/>
              </a:rPr>
              <a:t>factors breath</a:t>
            </a:r>
          </a:p>
          <a:p>
            <a:pPr lvl="2"/>
            <a:r>
              <a:rPr lang="en-US" dirty="0" smtClean="0">
                <a:solidFill>
                  <a:schemeClr val="accent6">
                    <a:lumMod val="75000"/>
                  </a:schemeClr>
                </a:solidFill>
                <a:latin typeface="Footlight MT Light" pitchFamily="18" charset="0"/>
              </a:rPr>
              <a:t>Biotic </a:t>
            </a:r>
            <a:r>
              <a:rPr lang="en-US" dirty="0" smtClean="0">
                <a:solidFill>
                  <a:schemeClr val="accent6">
                    <a:lumMod val="75000"/>
                  </a:schemeClr>
                </a:solidFill>
                <a:latin typeface="Footlight MT Light" pitchFamily="18" charset="0"/>
              </a:rPr>
              <a:t>factors take substances from their environment</a:t>
            </a:r>
          </a:p>
          <a:p>
            <a:pPr lvl="2"/>
            <a:r>
              <a:rPr lang="en-US" dirty="0" smtClean="0">
                <a:solidFill>
                  <a:schemeClr val="accent6">
                    <a:lumMod val="75000"/>
                  </a:schemeClr>
                </a:solidFill>
                <a:latin typeface="Footlight MT Light" pitchFamily="18" charset="0"/>
              </a:rPr>
              <a:t>Biotic </a:t>
            </a:r>
            <a:r>
              <a:rPr lang="en-US" dirty="0" smtClean="0">
                <a:solidFill>
                  <a:schemeClr val="accent6">
                    <a:lumMod val="75000"/>
                  </a:schemeClr>
                </a:solidFill>
                <a:latin typeface="Footlight MT Light" pitchFamily="18" charset="0"/>
              </a:rPr>
              <a:t>factors produce young</a:t>
            </a:r>
          </a:p>
          <a:p>
            <a:pPr lvl="2"/>
            <a:r>
              <a:rPr lang="en-US" dirty="0" smtClean="0">
                <a:solidFill>
                  <a:schemeClr val="accent6">
                    <a:lumMod val="75000"/>
                  </a:schemeClr>
                </a:solidFill>
                <a:latin typeface="Footlight MT Light" pitchFamily="18" charset="0"/>
              </a:rPr>
              <a:t>React to changes around them  </a:t>
            </a:r>
            <a:endParaRPr lang="en-US" dirty="0">
              <a:solidFill>
                <a:schemeClr val="accent6">
                  <a:lumMod val="75000"/>
                </a:schemeClr>
              </a:solidFill>
              <a:latin typeface="Footlight MT Light" pitchFamily="18" charset="0"/>
            </a:endParaRPr>
          </a:p>
        </p:txBody>
      </p:sp>
      <p:pic>
        <p:nvPicPr>
          <p:cNvPr id="4098" name="Picture 2" descr="http://media3.s-nbcnews.com/j/ap/2185afd7-f804-4eee-b173-194550b2fa37.grid-6x2.jpg">
            <a:hlinkClick r:id="rId2"/>
          </p:cNvPr>
          <p:cNvPicPr>
            <a:picLocks noChangeAspect="1" noChangeArrowheads="1"/>
          </p:cNvPicPr>
          <p:nvPr/>
        </p:nvPicPr>
        <p:blipFill>
          <a:blip r:embed="rId3" cstate="print"/>
          <a:srcRect/>
          <a:stretch>
            <a:fillRect/>
          </a:stretch>
        </p:blipFill>
        <p:spPr bwMode="auto">
          <a:xfrm>
            <a:off x="5625657" y="4694149"/>
            <a:ext cx="3064551" cy="2017174"/>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759420" y="434574"/>
            <a:ext cx="7772400" cy="684688"/>
          </a:xfrm>
        </p:spPr>
        <p:txBody>
          <a:bodyPr/>
          <a:lstStyle/>
          <a:p>
            <a:r>
              <a:rPr lang="en-US" b="1" i="1" dirty="0" err="1" smtClean="0">
                <a:solidFill>
                  <a:schemeClr val="accent6">
                    <a:lumMod val="75000"/>
                  </a:schemeClr>
                </a:solidFill>
                <a:latin typeface="Footlight MT Light" pitchFamily="18" charset="0"/>
              </a:rPr>
              <a:t>Abiotic</a:t>
            </a:r>
            <a:r>
              <a:rPr lang="en-US" b="1" i="1" dirty="0" smtClean="0">
                <a:solidFill>
                  <a:schemeClr val="accent6">
                    <a:lumMod val="75000"/>
                  </a:schemeClr>
                </a:solidFill>
                <a:latin typeface="Footlight MT Light" pitchFamily="18" charset="0"/>
              </a:rPr>
              <a:t> Factors</a:t>
            </a:r>
            <a:endParaRPr lang="en-US" b="1" i="1" dirty="0">
              <a:solidFill>
                <a:schemeClr val="accent6">
                  <a:lumMod val="75000"/>
                </a:schemeClr>
              </a:solidFill>
              <a:latin typeface="Footlight MT Light" pitchFamily="18" charset="0"/>
            </a:endParaRPr>
          </a:p>
        </p:txBody>
      </p:sp>
      <p:sp>
        <p:nvSpPr>
          <p:cNvPr id="3" name="2 Marcador de contenido"/>
          <p:cNvSpPr>
            <a:spLocks noGrp="1"/>
          </p:cNvSpPr>
          <p:nvPr>
            <p:ph idx="1"/>
          </p:nvPr>
        </p:nvSpPr>
        <p:spPr>
          <a:xfrm>
            <a:off x="467544" y="1268760"/>
            <a:ext cx="7772400" cy="5184576"/>
          </a:xfrm>
        </p:spPr>
        <p:txBody>
          <a:bodyPr>
            <a:normAutofit fontScale="92500" lnSpcReduction="10000"/>
          </a:bodyPr>
          <a:lstStyle/>
          <a:p>
            <a:r>
              <a:rPr lang="en-US" dirty="0" err="1" smtClean="0">
                <a:solidFill>
                  <a:schemeClr val="accent6">
                    <a:lumMod val="75000"/>
                  </a:schemeClr>
                </a:solidFill>
                <a:latin typeface="Footlight MT Light" pitchFamily="18" charset="0"/>
              </a:rPr>
              <a:t>Abiotic</a:t>
            </a:r>
            <a:r>
              <a:rPr lang="en-US" dirty="0" smtClean="0">
                <a:solidFill>
                  <a:schemeClr val="accent6">
                    <a:lumMod val="75000"/>
                  </a:schemeClr>
                </a:solidFill>
                <a:latin typeface="Footlight MT Light" pitchFamily="18" charset="0"/>
              </a:rPr>
              <a:t>, meaning not alive, are nonliving factors that affect living organisms. Environmental factors such habitat (pond, lake, ocean, desert, mountain) or weather such as temperature, cloud cover, rain, snow, hurricanes, etc. are </a:t>
            </a:r>
            <a:r>
              <a:rPr lang="en-US" dirty="0" err="1" smtClean="0">
                <a:solidFill>
                  <a:schemeClr val="accent6">
                    <a:lumMod val="75000"/>
                  </a:schemeClr>
                </a:solidFill>
                <a:latin typeface="Footlight MT Light" pitchFamily="18" charset="0"/>
              </a:rPr>
              <a:t>abiotic</a:t>
            </a:r>
            <a:r>
              <a:rPr lang="en-US" dirty="0" smtClean="0">
                <a:solidFill>
                  <a:schemeClr val="accent6">
                    <a:lumMod val="75000"/>
                  </a:schemeClr>
                </a:solidFill>
                <a:latin typeface="Footlight MT Light" pitchFamily="18" charset="0"/>
              </a:rPr>
              <a:t> factors.</a:t>
            </a:r>
          </a:p>
          <a:p>
            <a:pPr lvl="1"/>
            <a:r>
              <a:rPr lang="en-US" dirty="0" smtClean="0">
                <a:solidFill>
                  <a:schemeClr val="accent6">
                    <a:lumMod val="75000"/>
                  </a:schemeClr>
                </a:solidFill>
                <a:latin typeface="Footlight MT Light" pitchFamily="18" charset="0"/>
              </a:rPr>
              <a:t>Abiotic factors do not </a:t>
            </a:r>
            <a:r>
              <a:rPr lang="en-US" dirty="0" smtClean="0">
                <a:solidFill>
                  <a:schemeClr val="accent6">
                    <a:lumMod val="75000"/>
                  </a:schemeClr>
                </a:solidFill>
                <a:latin typeface="Footlight MT Light" pitchFamily="18" charset="0"/>
              </a:rPr>
              <a:t>need</a:t>
            </a:r>
          </a:p>
          <a:p>
            <a:pPr lvl="1">
              <a:buNone/>
            </a:pP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food and water</a:t>
            </a:r>
          </a:p>
          <a:p>
            <a:pPr lvl="1"/>
            <a:r>
              <a:rPr lang="en-US" dirty="0" smtClean="0">
                <a:solidFill>
                  <a:schemeClr val="accent6">
                    <a:lumMod val="75000"/>
                  </a:schemeClr>
                </a:solidFill>
                <a:latin typeface="Footlight MT Light" pitchFamily="18" charset="0"/>
              </a:rPr>
              <a:t>Abiotic factors do not </a:t>
            </a:r>
            <a:r>
              <a:rPr lang="en-US" dirty="0" smtClean="0">
                <a:solidFill>
                  <a:schemeClr val="accent6">
                    <a:lumMod val="75000"/>
                  </a:schemeClr>
                </a:solidFill>
                <a:latin typeface="Footlight MT Light" pitchFamily="18" charset="0"/>
              </a:rPr>
              <a:t>grow</a:t>
            </a:r>
          </a:p>
          <a:p>
            <a:pPr lvl="1">
              <a:buNone/>
            </a:pP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on their own</a:t>
            </a:r>
          </a:p>
          <a:p>
            <a:pPr lvl="1"/>
            <a:r>
              <a:rPr lang="en-US" dirty="0" smtClean="0">
                <a:solidFill>
                  <a:schemeClr val="accent6">
                    <a:lumMod val="75000"/>
                  </a:schemeClr>
                </a:solidFill>
                <a:latin typeface="Footlight MT Light" pitchFamily="18" charset="0"/>
              </a:rPr>
              <a:t>Abiotic factors do not </a:t>
            </a:r>
            <a:r>
              <a:rPr lang="en-US" dirty="0" smtClean="0">
                <a:solidFill>
                  <a:schemeClr val="accent6">
                    <a:lumMod val="75000"/>
                  </a:schemeClr>
                </a:solidFill>
                <a:latin typeface="Footlight MT Light" pitchFamily="18" charset="0"/>
              </a:rPr>
              <a:t>change</a:t>
            </a:r>
          </a:p>
          <a:p>
            <a:pPr lvl="1">
              <a:buNone/>
            </a:pP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 </a:t>
            </a:r>
            <a:r>
              <a:rPr lang="en-US" dirty="0" smtClean="0">
                <a:solidFill>
                  <a:schemeClr val="accent6">
                    <a:lumMod val="75000"/>
                  </a:schemeClr>
                </a:solidFill>
                <a:latin typeface="Footlight MT Light" pitchFamily="18" charset="0"/>
              </a:rPr>
              <a:t>on their own</a:t>
            </a:r>
            <a:endParaRPr lang="en-US" dirty="0">
              <a:solidFill>
                <a:schemeClr val="accent6">
                  <a:lumMod val="75000"/>
                </a:schemeClr>
              </a:solidFill>
              <a:latin typeface="Footlight MT Light" pitchFamily="18" charset="0"/>
            </a:endParaRPr>
          </a:p>
        </p:txBody>
      </p:sp>
      <p:pic>
        <p:nvPicPr>
          <p:cNvPr id="3074" name="Picture 2" descr="http://img.ehowcdn.com/article-new/ehow/images/a08/0k/1l/abiotic-factors-coastal-ocean-zone-800x800.jpg">
            <a:hlinkClick r:id="rId2"/>
          </p:cNvPr>
          <p:cNvPicPr>
            <a:picLocks noChangeAspect="1" noChangeArrowheads="1"/>
          </p:cNvPicPr>
          <p:nvPr/>
        </p:nvPicPr>
        <p:blipFill>
          <a:blip r:embed="rId3" cstate="print"/>
          <a:srcRect/>
          <a:stretch>
            <a:fillRect/>
          </a:stretch>
        </p:blipFill>
        <p:spPr bwMode="auto">
          <a:xfrm>
            <a:off x="5082480" y="3550121"/>
            <a:ext cx="3810000" cy="2543175"/>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i="1" dirty="0" smtClean="0">
                <a:solidFill>
                  <a:schemeClr val="accent6">
                    <a:lumMod val="75000"/>
                  </a:schemeClr>
                </a:solidFill>
                <a:latin typeface="Footlight MT Light" pitchFamily="18" charset="0"/>
              </a:rPr>
              <a:t>A  System</a:t>
            </a:r>
            <a:endParaRPr lang="en-US" b="1" i="1" dirty="0">
              <a:solidFill>
                <a:schemeClr val="accent6">
                  <a:lumMod val="75000"/>
                </a:schemeClr>
              </a:solidFill>
              <a:latin typeface="Footlight MT Light" pitchFamily="18" charset="0"/>
            </a:endParaRPr>
          </a:p>
        </p:txBody>
      </p:sp>
      <p:sp>
        <p:nvSpPr>
          <p:cNvPr id="3" name="2 Marcador de contenido"/>
          <p:cNvSpPr>
            <a:spLocks noGrp="1"/>
          </p:cNvSpPr>
          <p:nvPr>
            <p:ph idx="1"/>
          </p:nvPr>
        </p:nvSpPr>
        <p:spPr/>
        <p:txBody>
          <a:bodyPr/>
          <a:lstStyle/>
          <a:p>
            <a:r>
              <a:rPr lang="en-US" dirty="0" smtClean="0">
                <a:solidFill>
                  <a:schemeClr val="accent6">
                    <a:lumMod val="75000"/>
                  </a:schemeClr>
                </a:solidFill>
                <a:latin typeface="Footlight MT Light" pitchFamily="18" charset="0"/>
              </a:rPr>
              <a:t>Biotic and </a:t>
            </a:r>
            <a:r>
              <a:rPr lang="en-US" dirty="0" err="1" smtClean="0">
                <a:solidFill>
                  <a:schemeClr val="accent6">
                    <a:lumMod val="75000"/>
                  </a:schemeClr>
                </a:solidFill>
                <a:latin typeface="Footlight MT Light" pitchFamily="18" charset="0"/>
              </a:rPr>
              <a:t>abiotic</a:t>
            </a:r>
            <a:r>
              <a:rPr lang="en-US" dirty="0" smtClean="0">
                <a:solidFill>
                  <a:schemeClr val="accent6">
                    <a:lumMod val="75000"/>
                  </a:schemeClr>
                </a:solidFill>
                <a:latin typeface="Footlight MT Light" pitchFamily="18" charset="0"/>
              </a:rPr>
              <a:t> factors combine to create a system or more precisely, an ecosystem. An ecosystem is a community of living and nonliving things considered as a unit.</a:t>
            </a:r>
            <a:endParaRPr lang="en-US" dirty="0">
              <a:solidFill>
                <a:schemeClr val="accent6">
                  <a:lumMod val="75000"/>
                </a:schemeClr>
              </a:solidFill>
              <a:latin typeface="Footlight MT Light" pitchFamily="18" charset="0"/>
            </a:endParaRPr>
          </a:p>
        </p:txBody>
      </p:sp>
      <p:pic>
        <p:nvPicPr>
          <p:cNvPr id="2050" name="Picture 2" descr="http://www.curriculumenlineamineduc.cl/605/articles-29584_thumbnail.jpg">
            <a:hlinkClick r:id="rId2"/>
          </p:cNvPr>
          <p:cNvPicPr>
            <a:picLocks noChangeAspect="1" noChangeArrowheads="1"/>
          </p:cNvPicPr>
          <p:nvPr/>
        </p:nvPicPr>
        <p:blipFill>
          <a:blip r:embed="rId3" cstate="print"/>
          <a:srcRect/>
          <a:stretch>
            <a:fillRect/>
          </a:stretch>
        </p:blipFill>
        <p:spPr bwMode="auto">
          <a:xfrm>
            <a:off x="2201218" y="3779024"/>
            <a:ext cx="4248472" cy="2744661"/>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419</TotalTime>
  <Words>429</Words>
  <Application>Microsoft Office PowerPoint</Application>
  <PresentationFormat>Presentación en pantalla (4:3)</PresentationFormat>
  <Paragraphs>54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Metro</vt:lpstr>
      <vt:lpstr>Diapositiva 1</vt:lpstr>
      <vt:lpstr>Every organism in this earth is surrounded by a lot of things; say other organisms, plants, water, air, light, land etc. These surroundings of the organism, all the living and  non-living things constitute its  environment. </vt:lpstr>
      <vt:lpstr>Environment can be defined as the natural surroundings of that organism which directly or indirectly influences the growth and development of the organism.           Environment is the          total sum of all living         and non living factors         that compose the          surroundings of man </vt:lpstr>
      <vt:lpstr>CLASSIFICATION OF ENVIRONMENT </vt:lpstr>
      <vt:lpstr>The biological environment as the name indicates refers to the various flora (plants), fauna (animals) and microbes (micro organisms) that are found in our surroundings.</vt:lpstr>
      <vt:lpstr>Ecosystem</vt:lpstr>
      <vt:lpstr>Biotic Factors</vt:lpstr>
      <vt:lpstr>Abiotic Factors</vt:lpstr>
      <vt:lpstr>A  System</vt:lpstr>
      <vt:lpstr>Diapositiva 10</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Biotic and Abiotic Factors</dc:title>
  <dc:creator>John</dc:creator>
  <cp:lastModifiedBy>amsarmientog</cp:lastModifiedBy>
  <cp:revision>36</cp:revision>
  <dcterms:created xsi:type="dcterms:W3CDTF">2011-01-29T22:05:55Z</dcterms:created>
  <dcterms:modified xsi:type="dcterms:W3CDTF">2014-07-05T02:33:12Z</dcterms:modified>
</cp:coreProperties>
</file>