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72" r:id="rId5"/>
    <p:sldId id="269" r:id="rId6"/>
    <p:sldId id="270" r:id="rId7"/>
    <p:sldId id="257" r:id="rId8"/>
    <p:sldId id="27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4069"/>
    <a:srgbClr val="683264"/>
    <a:srgbClr val="128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CD25-1489-45C9-89AD-47955A7ED9E2}" type="datetimeFigureOut">
              <a:rPr lang="es-CO" smtClean="0"/>
              <a:pPr/>
              <a:t>04/02/2015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B0CA-E3A4-4ADB-BB69-65553DCDE305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Compare and </a:t>
            </a:r>
            <a:r>
              <a:rPr lang="es-CO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Order</a:t>
            </a:r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CO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Whole</a:t>
            </a:r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s-CO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Numbers</a:t>
            </a:r>
            <a:endParaRPr lang="es-CO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3062"/>
            <a:ext cx="7704856" cy="5899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REMEMBER!!!</a:t>
            </a:r>
            <a:endParaRPr lang="es-CO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Symbols are used to show how the size of one number compares to another. These symbols are: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n-US" dirty="0" smtClean="0"/>
              <a:t> (is less than),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n-US" dirty="0" smtClean="0"/>
              <a:t> (is greater than), and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n-US" dirty="0" smtClean="0"/>
              <a:t> (is equal to.)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s-CO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248472" cy="278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172"/>
            <a:ext cx="4900960" cy="685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5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dirty="0"/>
              <a:t>For example, since 2 is smaller than 4 and 4 is larger than 2, we can write: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&lt; 4</a:t>
            </a:r>
            <a:r>
              <a:rPr lang="en-US" dirty="0"/>
              <a:t>, which says the same as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4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&gt; 2 </a:t>
            </a:r>
            <a:r>
              <a:rPr lang="en-US" dirty="0"/>
              <a:t>and of course,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4 = 4</a:t>
            </a:r>
            <a:r>
              <a:rPr lang="en-US" dirty="0"/>
              <a:t>. </a:t>
            </a:r>
          </a:p>
          <a:p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789040"/>
            <a:ext cx="3024336" cy="240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400" dirty="0" smtClean="0"/>
              <a:t>To compare whole numbers:</a:t>
            </a:r>
          </a:p>
          <a:p>
            <a:pPr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First step:</a:t>
            </a:r>
            <a:r>
              <a:rPr lang="en-US" sz="2900" dirty="0" smtClean="0"/>
              <a:t>.</a:t>
            </a:r>
          </a:p>
          <a:p>
            <a:r>
              <a:rPr lang="en-US" sz="2900" dirty="0" err="1" smtClean="0"/>
              <a:t>Aling</a:t>
            </a:r>
            <a:r>
              <a:rPr lang="en-US" sz="2900" dirty="0" smtClean="0"/>
              <a:t> the digits by place value </a:t>
            </a:r>
          </a:p>
          <a:p>
            <a:pPr>
              <a:buNone/>
            </a:pPr>
            <a:r>
              <a:rPr lang="en-US" sz="2900" dirty="0" smtClean="0"/>
              <a:t>				 </a:t>
            </a:r>
            <a:r>
              <a:rPr lang="en-US" sz="2900" dirty="0" err="1" smtClean="0"/>
              <a:t>th</a:t>
            </a:r>
            <a:r>
              <a:rPr lang="en-US" sz="2900" dirty="0" smtClean="0"/>
              <a:t> h t o</a:t>
            </a:r>
          </a:p>
          <a:p>
            <a:pPr>
              <a:buNone/>
            </a:pPr>
            <a:r>
              <a:rPr lang="en-US" dirty="0" smtClean="0"/>
              <a:t>				 6,453</a:t>
            </a:r>
          </a:p>
          <a:p>
            <a:pPr>
              <a:buNone/>
            </a:pPr>
            <a:r>
              <a:rPr lang="en-US" dirty="0" smtClean="0"/>
              <a:t>				 6,459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Second Step:</a:t>
            </a:r>
          </a:p>
          <a:p>
            <a:r>
              <a:rPr lang="en-US" sz="2900" dirty="0" smtClean="0"/>
              <a:t>Start at the left and find the first place where the digits are different:</a:t>
            </a:r>
          </a:p>
          <a:p>
            <a:pPr lvl="2"/>
            <a:r>
              <a:rPr lang="en-US" dirty="0" smtClean="0"/>
              <a:t> </a:t>
            </a:r>
            <a:r>
              <a:rPr lang="en-US" sz="3000" dirty="0" smtClean="0"/>
              <a:t>Compare the digits in the greatest place</a:t>
            </a:r>
          </a:p>
          <a:p>
            <a:pPr lvl="2">
              <a:buNone/>
            </a:pP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C00000"/>
                </a:solidFill>
              </a:rPr>
              <a:t>6</a:t>
            </a:r>
            <a:r>
              <a:rPr lang="en-US" sz="3000" dirty="0" smtClean="0"/>
              <a:t>,453</a:t>
            </a:r>
          </a:p>
          <a:p>
            <a:pPr lvl="2">
              <a:buNone/>
            </a:pPr>
            <a:r>
              <a:rPr lang="en-US" sz="3000" dirty="0" smtClean="0"/>
              <a:t>			</a:t>
            </a:r>
            <a:r>
              <a:rPr lang="en-US" sz="3000" dirty="0" smtClean="0">
                <a:solidFill>
                  <a:srgbClr val="C00000"/>
                </a:solidFill>
              </a:rPr>
              <a:t>6</a:t>
            </a:r>
            <a:r>
              <a:rPr lang="en-US" sz="3000" dirty="0" smtClean="0"/>
              <a:t>,459	     </a:t>
            </a:r>
            <a:r>
              <a:rPr lang="en-US" sz="3000" dirty="0" smtClean="0">
                <a:solidFill>
                  <a:srgbClr val="C00000"/>
                </a:solidFill>
              </a:rPr>
              <a:t>6</a:t>
            </a:r>
            <a:r>
              <a:rPr lang="en-US" sz="3000" dirty="0" smtClean="0"/>
              <a:t> =</a:t>
            </a:r>
            <a:r>
              <a:rPr lang="en-US" sz="3000" dirty="0" smtClean="0">
                <a:solidFill>
                  <a:srgbClr val="C00000"/>
                </a:solidFill>
              </a:rPr>
              <a:t> 6</a:t>
            </a:r>
          </a:p>
          <a:p>
            <a:pPr lvl="2"/>
            <a:r>
              <a:rPr lang="en-US" sz="3000" dirty="0" smtClean="0"/>
              <a:t>If these digits are the same, compare the next digits </a:t>
            </a:r>
          </a:p>
          <a:p>
            <a:pPr lvl="2">
              <a:buNone/>
            </a:pPr>
            <a:r>
              <a:rPr lang="en-US" sz="3000" dirty="0" smtClean="0">
                <a:solidFill>
                  <a:srgbClr val="C00000"/>
                </a:solidFill>
              </a:rPr>
              <a:t>			</a:t>
            </a:r>
            <a:r>
              <a:rPr lang="en-US" sz="3000" dirty="0" smtClean="0"/>
              <a:t>6,</a:t>
            </a:r>
            <a:r>
              <a:rPr lang="en-US" sz="3000" dirty="0" smtClean="0">
                <a:solidFill>
                  <a:srgbClr val="C00000"/>
                </a:solidFill>
              </a:rPr>
              <a:t>4</a:t>
            </a:r>
            <a:r>
              <a:rPr lang="en-US" sz="3000" dirty="0" smtClean="0"/>
              <a:t>53</a:t>
            </a:r>
          </a:p>
          <a:p>
            <a:pPr lvl="2">
              <a:buNone/>
            </a:pPr>
            <a:r>
              <a:rPr lang="en-US" sz="3000" dirty="0" smtClean="0"/>
              <a:t>			6,</a:t>
            </a:r>
            <a:r>
              <a:rPr lang="en-US" sz="3000" dirty="0" smtClean="0">
                <a:solidFill>
                  <a:srgbClr val="C00000"/>
                </a:solidFill>
              </a:rPr>
              <a:t>4</a:t>
            </a:r>
            <a:r>
              <a:rPr lang="en-US" sz="3000" dirty="0" smtClean="0"/>
              <a:t>59	     </a:t>
            </a:r>
            <a:r>
              <a:rPr lang="en-US" sz="3000" dirty="0" smtClean="0">
                <a:solidFill>
                  <a:srgbClr val="C00000"/>
                </a:solidFill>
              </a:rPr>
              <a:t>4</a:t>
            </a:r>
            <a:r>
              <a:rPr lang="en-US" sz="3000" dirty="0" smtClean="0"/>
              <a:t> = </a:t>
            </a:r>
            <a:r>
              <a:rPr lang="en-US" sz="3000" dirty="0" smtClean="0">
                <a:solidFill>
                  <a:srgbClr val="C00000"/>
                </a:solidFill>
              </a:rPr>
              <a:t>4</a:t>
            </a:r>
          </a:p>
          <a:p>
            <a:pPr lvl="2"/>
            <a:r>
              <a:rPr lang="en-US" sz="3000" dirty="0" smtClean="0"/>
              <a:t>Keep comparing numbers until you find two digits that are not the same</a:t>
            </a:r>
          </a:p>
          <a:p>
            <a:pPr lvl="2">
              <a:buNone/>
            </a:pPr>
            <a:r>
              <a:rPr lang="en-US" sz="3000" dirty="0" smtClean="0"/>
              <a:t>			6,4</a:t>
            </a:r>
            <a:r>
              <a:rPr lang="en-US" sz="3000" b="1" dirty="0" smtClean="0">
                <a:solidFill>
                  <a:srgbClr val="00B050"/>
                </a:solidFill>
              </a:rPr>
              <a:t>5</a:t>
            </a:r>
            <a:r>
              <a:rPr lang="en-US" sz="3000" dirty="0" smtClean="0">
                <a:solidFill>
                  <a:srgbClr val="C00000"/>
                </a:solidFill>
              </a:rPr>
              <a:t>3</a:t>
            </a:r>
            <a:r>
              <a:rPr lang="en-US" sz="3000" dirty="0" smtClean="0"/>
              <a:t>	     </a:t>
            </a:r>
            <a:r>
              <a:rPr lang="en-US" sz="3000" b="1" dirty="0" smtClean="0">
                <a:solidFill>
                  <a:srgbClr val="00B050"/>
                </a:solidFill>
              </a:rPr>
              <a:t>5 </a:t>
            </a:r>
            <a:r>
              <a:rPr lang="en-US" sz="3000" dirty="0" smtClean="0"/>
              <a:t>= </a:t>
            </a:r>
            <a:r>
              <a:rPr lang="en-US" sz="3000" b="1" dirty="0" smtClean="0">
                <a:solidFill>
                  <a:srgbClr val="00B050"/>
                </a:solidFill>
              </a:rPr>
              <a:t>5</a:t>
            </a:r>
          </a:p>
          <a:p>
            <a:pPr lvl="2">
              <a:buNone/>
            </a:pPr>
            <a:r>
              <a:rPr lang="en-US" sz="3000" dirty="0" smtClean="0"/>
              <a:t>			6,4</a:t>
            </a:r>
            <a:r>
              <a:rPr lang="en-US" sz="3000" b="1" dirty="0" smtClean="0">
                <a:solidFill>
                  <a:srgbClr val="00B050"/>
                </a:solidFill>
              </a:rPr>
              <a:t>5</a:t>
            </a:r>
            <a:r>
              <a:rPr lang="en-US" sz="3000" dirty="0" smtClean="0">
                <a:solidFill>
                  <a:srgbClr val="C00000"/>
                </a:solidFill>
              </a:rPr>
              <a:t>9</a:t>
            </a:r>
            <a:r>
              <a:rPr lang="en-US" sz="3000" dirty="0" smtClean="0"/>
              <a:t>	     </a:t>
            </a:r>
            <a:r>
              <a:rPr lang="en-US" sz="3000" dirty="0" smtClean="0">
                <a:solidFill>
                  <a:srgbClr val="C00000"/>
                </a:solidFill>
              </a:rPr>
              <a:t>3</a:t>
            </a:r>
            <a:r>
              <a:rPr lang="en-US" sz="3000" dirty="0" smtClean="0"/>
              <a:t> &lt; </a:t>
            </a:r>
            <a:r>
              <a:rPr lang="en-US" sz="3000" dirty="0" smtClean="0">
                <a:solidFill>
                  <a:srgbClr val="C00000"/>
                </a:solidFill>
              </a:rPr>
              <a:t>9</a:t>
            </a:r>
            <a:r>
              <a:rPr lang="en-US" sz="3000" dirty="0" smtClean="0"/>
              <a:t>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000" dirty="0" smtClean="0"/>
              <a:t>So: 6,45</a:t>
            </a:r>
            <a:r>
              <a:rPr lang="en-US" sz="3000" dirty="0" smtClean="0">
                <a:solidFill>
                  <a:srgbClr val="C00000"/>
                </a:solidFill>
              </a:rPr>
              <a:t>3</a:t>
            </a:r>
            <a:r>
              <a:rPr lang="en-US" sz="3000" dirty="0" smtClean="0"/>
              <a:t> &lt; 6,45</a:t>
            </a:r>
            <a:r>
              <a:rPr lang="en-US" sz="3000" dirty="0" smtClean="0">
                <a:solidFill>
                  <a:srgbClr val="C00000"/>
                </a:solidFill>
              </a:rPr>
              <a:t>9</a:t>
            </a:r>
            <a:r>
              <a:rPr lang="en-US" sz="3000" dirty="0" smtClean="0"/>
              <a:t>. You can say that 6,45</a:t>
            </a:r>
            <a:r>
              <a:rPr lang="en-US" sz="3000" dirty="0" smtClean="0">
                <a:solidFill>
                  <a:srgbClr val="C00000"/>
                </a:solidFill>
              </a:rPr>
              <a:t>9</a:t>
            </a:r>
            <a:r>
              <a:rPr lang="en-US" sz="3000" dirty="0" smtClean="0"/>
              <a:t> &gt; 6,45</a:t>
            </a:r>
            <a:r>
              <a:rPr lang="en-US" sz="3000" dirty="0" smtClean="0">
                <a:solidFill>
                  <a:srgbClr val="C00000"/>
                </a:solidFill>
              </a:rPr>
              <a:t>3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744" y="476672"/>
            <a:ext cx="2829508" cy="1790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03123"/>
            <a:ext cx="8229600" cy="547820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Study this Example:</a:t>
            </a:r>
          </a:p>
          <a:p>
            <a:pPr lvl="1">
              <a:buNone/>
            </a:pPr>
            <a:r>
              <a:rPr lang="en-US" dirty="0" smtClean="0"/>
              <a:t>  69,520		 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r>
              <a:rPr lang="en-US" dirty="0" smtClean="0"/>
              <a:t>9,520		 6</a:t>
            </a:r>
            <a:r>
              <a:rPr lang="en-US" dirty="0" smtClean="0">
                <a:solidFill>
                  <a:srgbClr val="C00000"/>
                </a:solidFill>
              </a:rPr>
              <a:t>9</a:t>
            </a:r>
            <a:r>
              <a:rPr lang="en-US" dirty="0" smtClean="0"/>
              <a:t>,520</a:t>
            </a:r>
          </a:p>
          <a:p>
            <a:pPr lvl="1">
              <a:buNone/>
            </a:pPr>
            <a:r>
              <a:rPr lang="en-US" dirty="0" smtClean="0"/>
              <a:t>  19,478		 </a:t>
            </a:r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9,478		 19,478</a:t>
            </a:r>
          </a:p>
          <a:p>
            <a:pPr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60,434	       160,434	       160,434</a:t>
            </a:r>
          </a:p>
          <a:p>
            <a:pPr lvl="1">
              <a:buNone/>
            </a:pPr>
            <a:r>
              <a:rPr lang="en-US" dirty="0" smtClean="0"/>
              <a:t>  63,215		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r>
              <a:rPr lang="en-US" dirty="0" smtClean="0"/>
              <a:t>3,215		 6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en-US" dirty="0" smtClean="0"/>
              <a:t>,215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s-CO" dirty="0" smtClean="0"/>
              <a:t>In </a:t>
            </a:r>
            <a:r>
              <a:rPr lang="es-CO" dirty="0" err="1" smtClean="0"/>
              <a:t>order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chemeClr val="tx2">
                    <a:lumMod val="75000"/>
                  </a:schemeClr>
                </a:solidFill>
              </a:rPr>
              <a:t>greatests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chemeClr val="tx2">
                    <a:lumMod val="75000"/>
                  </a:schemeClr>
                </a:solidFill>
              </a:rPr>
              <a:t>least</a:t>
            </a:r>
            <a:r>
              <a:rPr lang="es-CO" dirty="0" smtClean="0"/>
              <a:t>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numbers</a:t>
            </a:r>
            <a:r>
              <a:rPr lang="es-CO" dirty="0" smtClean="0"/>
              <a:t> are:</a:t>
            </a:r>
          </a:p>
          <a:p>
            <a:pPr lvl="1">
              <a:buNone/>
            </a:pPr>
            <a:r>
              <a:rPr lang="es-CO" dirty="0" smtClean="0"/>
              <a:t>			160,434; </a:t>
            </a:r>
            <a:r>
              <a:rPr lang="es-CO" dirty="0" smtClean="0">
                <a:solidFill>
                  <a:srgbClr val="D04069"/>
                </a:solidFill>
              </a:rPr>
              <a:t>69,520</a:t>
            </a:r>
            <a:r>
              <a:rPr lang="es-CO" dirty="0" smtClean="0"/>
              <a:t>; 63,215; </a:t>
            </a:r>
            <a:r>
              <a:rPr lang="es-CO" dirty="0" smtClean="0">
                <a:solidFill>
                  <a:srgbClr val="D04069"/>
                </a:solidFill>
              </a:rPr>
              <a:t>19,478</a:t>
            </a:r>
          </a:p>
          <a:p>
            <a:pPr lvl="1">
              <a:buNone/>
            </a:pPr>
            <a:endParaRPr lang="es-CO" dirty="0" smtClean="0"/>
          </a:p>
          <a:p>
            <a:pPr lvl="1">
              <a:buNone/>
            </a:pP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order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chemeClr val="tx2">
                    <a:lumMod val="75000"/>
                  </a:schemeClr>
                </a:solidFill>
              </a:rPr>
              <a:t>least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b="1" dirty="0" err="1" smtClean="0">
                <a:solidFill>
                  <a:schemeClr val="tx2">
                    <a:lumMod val="75000"/>
                  </a:schemeClr>
                </a:solidFill>
              </a:rPr>
              <a:t>greatest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:</a:t>
            </a:r>
          </a:p>
          <a:p>
            <a:pPr lvl="1">
              <a:buNone/>
            </a:pPr>
            <a:r>
              <a:rPr lang="es-CO" dirty="0" smtClean="0"/>
              <a:t>			</a:t>
            </a:r>
            <a:r>
              <a:rPr lang="es-CO" dirty="0" smtClean="0">
                <a:solidFill>
                  <a:srgbClr val="D04069"/>
                </a:solidFill>
              </a:rPr>
              <a:t>19,478</a:t>
            </a:r>
            <a:r>
              <a:rPr lang="es-CO" dirty="0" smtClean="0"/>
              <a:t>; 63,215; </a:t>
            </a:r>
            <a:r>
              <a:rPr lang="es-CO" dirty="0" smtClean="0">
                <a:solidFill>
                  <a:srgbClr val="D04069"/>
                </a:solidFill>
              </a:rPr>
              <a:t>69,520</a:t>
            </a:r>
            <a:r>
              <a:rPr lang="es-CO" dirty="0" smtClean="0"/>
              <a:t>; 160,434</a:t>
            </a:r>
            <a:endParaRPr lang="es-CO" dirty="0"/>
          </a:p>
        </p:txBody>
      </p:sp>
      <p:sp>
        <p:nvSpPr>
          <p:cNvPr id="4" name="3 Rectángulo redondeado"/>
          <p:cNvSpPr/>
          <p:nvPr/>
        </p:nvSpPr>
        <p:spPr>
          <a:xfrm>
            <a:off x="658928" y="3132433"/>
            <a:ext cx="2214578" cy="142876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There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are no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hundred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thousands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in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the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other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numbers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es-CO" sz="1500" dirty="0" smtClean="0">
                <a:solidFill>
                  <a:srgbClr val="C00000"/>
                </a:solidFill>
              </a:rPr>
              <a:t>160,434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is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the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greatest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endParaRPr lang="es-CO" sz="15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115530" y="3373580"/>
            <a:ext cx="2214578" cy="87327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 smtClean="0">
                <a:solidFill>
                  <a:srgbClr val="C00000"/>
                </a:solidFill>
              </a:rPr>
              <a:t>6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=</a:t>
            </a:r>
            <a:r>
              <a:rPr lang="es-CO" sz="1500" dirty="0" smtClean="0">
                <a:solidFill>
                  <a:srgbClr val="C00000"/>
                </a:solidFill>
              </a:rPr>
              <a:t>6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s-CO" sz="1500" dirty="0" smtClean="0">
                <a:solidFill>
                  <a:srgbClr val="00B050"/>
                </a:solidFill>
              </a:rPr>
              <a:t>1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&lt;</a:t>
            </a:r>
            <a:r>
              <a:rPr lang="es-CO" sz="1500" dirty="0" smtClean="0">
                <a:solidFill>
                  <a:srgbClr val="C00000"/>
                </a:solidFill>
              </a:rPr>
              <a:t>6</a:t>
            </a:r>
          </a:p>
          <a:p>
            <a:pPr algn="ctr"/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19,478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is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the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s-CO" sz="1500" dirty="0" err="1" smtClean="0">
                <a:solidFill>
                  <a:schemeClr val="tx1">
                    <a:lumMod val="75000"/>
                  </a:schemeClr>
                </a:solidFill>
              </a:rPr>
              <a:t>least</a:t>
            </a:r>
            <a:endParaRPr lang="es-CO" sz="15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747512" y="3361888"/>
            <a:ext cx="2214578" cy="85725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 smtClean="0">
                <a:solidFill>
                  <a:srgbClr val="C00000"/>
                </a:solidFill>
              </a:rPr>
              <a:t>3</a:t>
            </a:r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 &lt; </a:t>
            </a:r>
            <a:r>
              <a:rPr lang="es-CO" sz="1500" dirty="0" smtClean="0">
                <a:solidFill>
                  <a:srgbClr val="C00000"/>
                </a:solidFill>
              </a:rPr>
              <a:t>9</a:t>
            </a:r>
          </a:p>
          <a:p>
            <a:pPr algn="ctr"/>
            <a:r>
              <a:rPr lang="es-CO" sz="1500" dirty="0" smtClean="0">
                <a:solidFill>
                  <a:schemeClr val="tx1">
                    <a:lumMod val="75000"/>
                  </a:schemeClr>
                </a:solidFill>
              </a:rPr>
              <a:t>63,215 &lt; 69,520</a:t>
            </a:r>
            <a:endParaRPr lang="es-CO" sz="1500" dirty="0">
              <a:solidFill>
                <a:schemeClr val="tx1">
                  <a:lumMod val="75000"/>
                </a:schemeClr>
              </a:solidFill>
            </a:endParaRPr>
          </a:p>
        </p:txBody>
      </p:sp>
      <p:cxnSp>
        <p:nvCxnSpPr>
          <p:cNvPr id="19" name="18 Conector angular"/>
          <p:cNvCxnSpPr/>
          <p:nvPr/>
        </p:nvCxnSpPr>
        <p:spPr>
          <a:xfrm rot="16200000" flipH="1">
            <a:off x="1025530" y="2391745"/>
            <a:ext cx="858133" cy="623241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angular"/>
          <p:cNvCxnSpPr/>
          <p:nvPr/>
        </p:nvCxnSpPr>
        <p:spPr>
          <a:xfrm rot="16200000" flipH="1">
            <a:off x="6286512" y="2776529"/>
            <a:ext cx="785818" cy="35719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angular"/>
          <p:cNvCxnSpPr/>
          <p:nvPr/>
        </p:nvCxnSpPr>
        <p:spPr>
          <a:xfrm rot="16200000" flipH="1">
            <a:off x="3428992" y="2587762"/>
            <a:ext cx="785818" cy="785818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s-CO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Activity</a:t>
            </a:r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1.</a:t>
            </a:r>
            <a:endParaRPr lang="es-CO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6851104" cy="4840303"/>
          </a:xfrm>
        </p:spPr>
        <p:txBody>
          <a:bodyPr/>
          <a:lstStyle/>
          <a:p>
            <a:r>
              <a:rPr lang="es-CO" dirty="0" smtClean="0"/>
              <a:t>Compare. </a:t>
            </a:r>
            <a:r>
              <a:rPr lang="es-CO" dirty="0" err="1" smtClean="0"/>
              <a:t>Write</a:t>
            </a:r>
            <a:r>
              <a:rPr lang="es-CO" dirty="0" smtClean="0"/>
              <a:t> </a:t>
            </a:r>
            <a:r>
              <a:rPr lang="es-CO" dirty="0" smtClean="0">
                <a:solidFill>
                  <a:schemeClr val="tx2">
                    <a:lumMod val="75000"/>
                  </a:schemeClr>
                </a:solidFill>
              </a:rPr>
              <a:t>&lt;</a:t>
            </a:r>
            <a:r>
              <a:rPr lang="es-CO" dirty="0" smtClean="0"/>
              <a:t>, </a:t>
            </a:r>
            <a:r>
              <a:rPr lang="es-CO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smtClean="0">
                <a:solidFill>
                  <a:schemeClr val="tx2">
                    <a:lumMod val="75000"/>
                  </a:schemeClr>
                </a:solidFill>
              </a:rPr>
              <a:t>&gt;</a:t>
            </a:r>
            <a:r>
              <a:rPr lang="es-CO" dirty="0" smtClean="0"/>
              <a:t>. </a:t>
            </a:r>
          </a:p>
          <a:p>
            <a:pPr>
              <a:buNone/>
            </a:pPr>
            <a:r>
              <a:rPr lang="es-CO" dirty="0" smtClean="0"/>
              <a:t>	1. 185,653 ____ 62, 854	</a:t>
            </a:r>
          </a:p>
          <a:p>
            <a:pPr>
              <a:buNone/>
            </a:pPr>
            <a:r>
              <a:rPr lang="es-CO" dirty="0" smtClean="0"/>
              <a:t>	2.   48,954 ____ 48,956 </a:t>
            </a:r>
          </a:p>
          <a:p>
            <a:pPr>
              <a:buNone/>
            </a:pPr>
            <a:r>
              <a:rPr lang="es-CO" dirty="0" smtClean="0"/>
              <a:t>	3. 698,582 ____ 698,528	</a:t>
            </a:r>
          </a:p>
          <a:p>
            <a:pPr>
              <a:buNone/>
            </a:pPr>
            <a:r>
              <a:rPr lang="es-CO" dirty="0" smtClean="0"/>
              <a:t>	4. 843,649 ____ 843,641</a:t>
            </a:r>
          </a:p>
          <a:p>
            <a:pPr>
              <a:buNone/>
            </a:pPr>
            <a:r>
              <a:rPr lang="es-CO" dirty="0" smtClean="0"/>
              <a:t>	5. 798,349 ____ 798,349</a:t>
            </a:r>
          </a:p>
          <a:p>
            <a:pPr>
              <a:buNone/>
            </a:pPr>
            <a:r>
              <a:rPr lang="es-CO" dirty="0" smtClean="0"/>
              <a:t>	6. 568,987 ____ 569,987 </a:t>
            </a:r>
            <a:endParaRPr lang="es-CO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283" y="4221088"/>
            <a:ext cx="2344370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90339"/>
            <a:ext cx="8229600" cy="850106"/>
          </a:xfrm>
        </p:spPr>
        <p:txBody>
          <a:bodyPr/>
          <a:lstStyle/>
          <a:p>
            <a:r>
              <a:rPr lang="es-CO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Activity</a:t>
            </a:r>
            <a:r>
              <a:rPr lang="es-CO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2</a:t>
            </a:r>
            <a:endParaRPr lang="es-CO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96721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CO" dirty="0" err="1" smtClean="0"/>
              <a:t>Write</a:t>
            </a:r>
            <a:r>
              <a:rPr lang="es-CO" dirty="0" smtClean="0"/>
              <a:t> in </a:t>
            </a:r>
            <a:r>
              <a:rPr lang="es-CO" dirty="0" err="1" smtClean="0"/>
              <a:t>order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least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greatest</a:t>
            </a:r>
            <a:r>
              <a:rPr lang="es-CO" dirty="0" smtClean="0"/>
              <a:t>:</a:t>
            </a:r>
          </a:p>
          <a:p>
            <a:pPr marL="914400" lvl="1" indent="-514350">
              <a:buAutoNum type="arabicPeriod"/>
            </a:pPr>
            <a:r>
              <a:rPr lang="es-CO" dirty="0" smtClean="0"/>
              <a:t>945,826; 945,839; 945,836;  </a:t>
            </a:r>
          </a:p>
          <a:p>
            <a:pPr marL="914400" lvl="1" indent="-514350">
              <a:buNone/>
            </a:pPr>
            <a:r>
              <a:rPr lang="es-CO" dirty="0" smtClean="0"/>
              <a:t>	945, 828</a:t>
            </a:r>
          </a:p>
          <a:p>
            <a:pPr marL="914400" lvl="1" indent="-514350">
              <a:buNone/>
            </a:pPr>
            <a:r>
              <a:rPr lang="es-CO" dirty="0" smtClean="0"/>
              <a:t>2. 199,407; 191,568; 190,999; 93,697</a:t>
            </a:r>
          </a:p>
          <a:p>
            <a:pPr marL="914400" lvl="1" indent="-514350">
              <a:buNone/>
            </a:pPr>
            <a:r>
              <a:rPr lang="es-CO" dirty="0" smtClean="0"/>
              <a:t>3. 395,174; 306,864; 369,831;354,738</a:t>
            </a:r>
          </a:p>
          <a:p>
            <a:pPr marL="914400" lvl="1" indent="-514350">
              <a:buNone/>
            </a:pPr>
            <a:r>
              <a:rPr lang="es-CO" dirty="0" smtClean="0"/>
              <a:t>4. 216,418; 215,783; 213,614; 221,986</a:t>
            </a:r>
          </a:p>
          <a:p>
            <a:pPr marL="914400" lvl="1" indent="-514350">
              <a:buNone/>
            </a:pPr>
            <a:r>
              <a:rPr lang="es-CO" dirty="0" smtClean="0"/>
              <a:t>5. 835,496; 835,486; 835,583; 835,587</a:t>
            </a:r>
          </a:p>
          <a:p>
            <a:pPr marL="914400" lvl="1" indent="-514350">
              <a:buNone/>
            </a:pPr>
            <a:r>
              <a:rPr lang="es-CO" dirty="0" smtClean="0"/>
              <a:t>6. 652,865; 568,256; 652,866; 587,687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10" y="188640"/>
            <a:ext cx="2005399" cy="1909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2">
      <a:dk1>
        <a:srgbClr val="243C75"/>
      </a:dk1>
      <a:lt1>
        <a:srgbClr val="9688A5"/>
      </a:lt1>
      <a:dk2>
        <a:srgbClr val="8D1BFF"/>
      </a:dk2>
      <a:lt2>
        <a:srgbClr val="A2B5E2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ersonalizado 2">
      <a:majorFont>
        <a:latin typeface="Comic Sans MS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119</Words>
  <Application>Microsoft Office PowerPoint</Application>
  <PresentationFormat>Presentación en pantalla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Compare and Order Whole Numbers</vt:lpstr>
      <vt:lpstr>REMEMBER!!!</vt:lpstr>
      <vt:lpstr>Presentación de PowerPoint</vt:lpstr>
      <vt:lpstr>Presentación de PowerPoint</vt:lpstr>
      <vt:lpstr>Presentación de PowerPoint</vt:lpstr>
      <vt:lpstr>Presentación de PowerPoint</vt:lpstr>
      <vt:lpstr>Activity 1.</vt:lpstr>
      <vt:lpstr>Activity 2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COMPARE WHOLE NUMBERS</dc:title>
  <dc:creator>hocampov</dc:creator>
  <cp:lastModifiedBy>shanny G.</cp:lastModifiedBy>
  <cp:revision>23</cp:revision>
  <dcterms:created xsi:type="dcterms:W3CDTF">2011-02-20T22:43:04Z</dcterms:created>
  <dcterms:modified xsi:type="dcterms:W3CDTF">2015-02-05T00:48:47Z</dcterms:modified>
</cp:coreProperties>
</file>